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embeddedFontLst>
    <p:embeddedFont>
      <p:font typeface="Arvo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En/u5v69u8LdzMufjzDyv06b+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604769-4E47-4C7B-8F71-EEFB682B2E22}">
  <a:tblStyle styleId="{B1604769-4E47-4C7B-8F71-EEFB682B2E2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9"/>
          </a:solidFill>
        </a:fill>
      </a:tcStyle>
    </a:wholeTbl>
    <a:band1H>
      <a:tcTxStyle b="off" i="off"/>
      <a:tcStyle>
        <a:tcBdr/>
        <a:fill>
          <a:solidFill>
            <a:srgbClr val="CCE1F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E1F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2.jpg"/><Relationship Id="rId10" Type="http://schemas.openxmlformats.org/officeDocument/2006/relationships/image" Target="../media/image9.jp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3" descr="Death_to_stock_communicate_hands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246" y="2760910"/>
            <a:ext cx="1383753" cy="13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628" y="12"/>
            <a:ext cx="2770373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9426697" y="27631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0808327" y="4144683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47827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91588" y="5474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0116621" y="34449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9777256" y="359734"/>
            <a:ext cx="664173" cy="664135"/>
            <a:chOff x="1923675" y="1633650"/>
            <a:chExt cx="436000" cy="435975"/>
          </a:xfrm>
        </p:grpSpPr>
        <p:sp>
          <p:nvSpPr>
            <p:cNvPr id="27" name="Google Shape;27;p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descr="Death_to_stock_photography_Vibrant-(9-of-10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3936" y="-20767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764" y="2655767"/>
            <a:ext cx="1546437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 descr="Death_to_stock_photography_Vibrant-(10-of-10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3899" y="4109101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 descr="Death_to_stock_communicate_hands_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0" y="2967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 descr="Death_to_stock_communicate_hands_9-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5323" y="1356243"/>
            <a:ext cx="2760900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96836" y="27309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4" descr="DeathtoStock_Clementine1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08857" y="5481877"/>
            <a:ext cx="13836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 descr="Death_to_stock_communicate_hands_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3385" y="4113834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 descr="DeathtoStock_Simplify3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88800" y="-24141"/>
            <a:ext cx="13836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 descr="Death_to_stock_communicate_hands_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76392" y="-2410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 descr="Death_to_stock_communicate_hands_3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25267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/>
          <p:nvPr/>
        </p:nvSpPr>
        <p:spPr>
          <a:xfrm flipH="1">
            <a:off x="1295400" y="-816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2667000" y="5486519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4038600" y="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6781800" y="5486519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8153400" y="5486519"/>
            <a:ext cx="1371600" cy="137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 flipH="1">
            <a:off x="8157300" y="-12741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54102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3343112" y="667255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6088157" y="-65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 flipH="1">
            <a:off x="604012" y="-79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286767" y="1358900"/>
            <a:ext cx="96096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 txBox="1">
            <a:spLocks noGrp="1"/>
          </p:cNvSpPr>
          <p:nvPr>
            <p:ph type="ctrTitle"/>
          </p:nvPr>
        </p:nvSpPr>
        <p:spPr>
          <a:xfrm>
            <a:off x="2686100" y="2111133"/>
            <a:ext cx="6819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1"/>
          </p:nvPr>
        </p:nvSpPr>
        <p:spPr>
          <a:xfrm>
            <a:off x="2686100" y="3481939"/>
            <a:ext cx="6819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6763757" y="6153868"/>
            <a:ext cx="691600" cy="691600"/>
          </a:xfrm>
          <a:prstGeom prst="rect">
            <a:avLst/>
          </a:prstGeom>
          <a:solidFill>
            <a:srgbClr val="CEDBE0">
              <a:alpha val="3137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5" descr="Death_to_stock_communicate_hands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33" y="1326733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" descr="DeathtoStock_Simplify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33" y="4087634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/>
          <p:nvPr/>
        </p:nvSpPr>
        <p:spPr>
          <a:xfrm>
            <a:off x="10810393" y="4146816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5" descr="DeathtoStock_Wired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6701" y="1383601"/>
            <a:ext cx="2779300" cy="27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3868500" y="2882400"/>
            <a:ext cx="44552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9426697" y="13836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9426697" y="56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0810304" y="41628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 flipH="1">
            <a:off x="1376969" y="1326740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 flipH="1">
            <a:off x="-4659" y="2710349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 flipH="1">
            <a:off x="1376969" y="4087635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 flipH="1">
            <a:off x="2760571" y="61663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 flipH="1">
            <a:off x="2068979" y="2018721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5" descr="Death_to_stock_communicate_hands_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0313" y="-6"/>
            <a:ext cx="1383753" cy="1383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5"/>
          <p:cNvGrpSpPr/>
          <p:nvPr/>
        </p:nvGrpSpPr>
        <p:grpSpPr>
          <a:xfrm>
            <a:off x="1746843" y="4441899"/>
            <a:ext cx="643853" cy="675071"/>
            <a:chOff x="5961125" y="1623900"/>
            <a:chExt cx="427450" cy="448175"/>
          </a:xfrm>
        </p:grpSpPr>
        <p:sp>
          <p:nvSpPr>
            <p:cNvPr id="77" name="Google Shape;77;p5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5"/>
          <p:cNvSpPr/>
          <p:nvPr/>
        </p:nvSpPr>
        <p:spPr>
          <a:xfrm>
            <a:off x="9798733" y="1755632"/>
            <a:ext cx="639531" cy="63953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5750200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 descr="DeathtoStock_Simplify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5207" y="-1"/>
            <a:ext cx="1246700" cy="1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 descr="Death_to_stock_communicate_hands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5716" y="2487724"/>
            <a:ext cx="2496249" cy="2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/>
          <p:nvPr/>
        </p:nvSpPr>
        <p:spPr>
          <a:xfrm>
            <a:off x="9700279" y="5"/>
            <a:ext cx="1246800" cy="1246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0945199" y="1246715"/>
            <a:ext cx="1246800" cy="1246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9700279" y="3727308"/>
            <a:ext cx="1246800" cy="12468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17" y="5611299"/>
            <a:ext cx="1246800" cy="12468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246709" y="5611303"/>
            <a:ext cx="623200" cy="623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-1" y="6234825"/>
            <a:ext cx="623200" cy="6232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10321944" y="1246689"/>
            <a:ext cx="623200" cy="6232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11568785" y="623519"/>
            <a:ext cx="623200" cy="6232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0252715" y="4133532"/>
            <a:ext cx="547079" cy="497673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 flipH="1">
            <a:off x="9847447" y="4070140"/>
            <a:ext cx="364000" cy="331096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 descr="DeathtoStock_Clementine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4467" y="2760901"/>
            <a:ext cx="1383767" cy="13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 descr="Death_to_stock_communicate_hands_9-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634" y="1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9224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4463300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3"/>
          </p:nvPr>
        </p:nvSpPr>
        <p:spPr>
          <a:xfrm>
            <a:off x="6469965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8040881" y="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0808327" y="2762341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808315" y="13795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-391" y="4782392"/>
            <a:ext cx="1383600" cy="1383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400" y="61659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-412" y="4782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500297" y="4150888"/>
            <a:ext cx="691600" cy="69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9424455" y="-12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7"/>
          <p:cNvGrpSpPr/>
          <p:nvPr/>
        </p:nvGrpSpPr>
        <p:grpSpPr>
          <a:xfrm>
            <a:off x="11136361" y="1707529"/>
            <a:ext cx="727539" cy="727539"/>
            <a:chOff x="5941025" y="3634400"/>
            <a:chExt cx="467650" cy="467650"/>
          </a:xfrm>
        </p:grpSpPr>
        <p:sp>
          <p:nvSpPr>
            <p:cNvPr id="116" name="Google Shape;116;p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8" descr="Death_to_stock_communicate_hands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1043" y="2476011"/>
            <a:ext cx="1240956" cy="124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7519" y="22"/>
            <a:ext cx="2484480" cy="248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/>
          <p:nvPr/>
        </p:nvSpPr>
        <p:spPr>
          <a:xfrm>
            <a:off x="9712065" y="2477981"/>
            <a:ext cx="1240800" cy="1240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0951115" y="3716987"/>
            <a:ext cx="1240800" cy="1240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9712065" y="12"/>
            <a:ext cx="1240800" cy="12408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8" y="5617179"/>
            <a:ext cx="1240800" cy="1240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0" y="4996951"/>
            <a:ext cx="620400" cy="620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620219" y="5617175"/>
            <a:ext cx="620400" cy="620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9091835" y="-1"/>
            <a:ext cx="620400" cy="6204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10330792" y="3089496"/>
            <a:ext cx="620400" cy="620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8"/>
          <p:cNvGrpSpPr/>
          <p:nvPr/>
        </p:nvGrpSpPr>
        <p:grpSpPr>
          <a:xfrm>
            <a:off x="10026451" y="322620"/>
            <a:ext cx="595635" cy="595600"/>
            <a:chOff x="1923675" y="1633650"/>
            <a:chExt cx="436000" cy="435975"/>
          </a:xfrm>
        </p:grpSpPr>
        <p:sp>
          <p:nvSpPr>
            <p:cNvPr id="135" name="Google Shape;135;p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 descr="Death_to_stock_photography_Vibrant-(10-of-10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99562" y="1249014"/>
            <a:ext cx="2492333" cy="2492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9699860" y="2494328"/>
            <a:ext cx="1249200" cy="1249200"/>
          </a:xfrm>
          <a:prstGeom prst="rect">
            <a:avLst/>
          </a:prstGeom>
          <a:solidFill>
            <a:srgbClr val="CEDBE0">
              <a:alpha val="3137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9" descr="Death_to_stock_photography_Vibrant-(9-of-1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2733" y="-2"/>
            <a:ext cx="1249160" cy="1249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/>
          <p:nvPr/>
        </p:nvSpPr>
        <p:spPr>
          <a:xfrm>
            <a:off x="10942807" y="3743421"/>
            <a:ext cx="1249200" cy="1249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9699869" y="75"/>
            <a:ext cx="1249200" cy="12492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7" y="5608985"/>
            <a:ext cx="1249200" cy="12492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249020" y="6233316"/>
            <a:ext cx="624400" cy="624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-1" y="5608981"/>
            <a:ext cx="624400" cy="6244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567567" y="4990659"/>
            <a:ext cx="624400" cy="6244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11567573" y="4366332"/>
            <a:ext cx="624400" cy="624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9"/>
          <p:cNvGrpSpPr/>
          <p:nvPr/>
        </p:nvGrpSpPr>
        <p:grpSpPr>
          <a:xfrm>
            <a:off x="10126153" y="2820700"/>
            <a:ext cx="396868" cy="629149"/>
            <a:chOff x="6718575" y="2318625"/>
            <a:chExt cx="256950" cy="407375"/>
          </a:xfrm>
        </p:grpSpPr>
        <p:sp>
          <p:nvSpPr>
            <p:cNvPr id="154" name="Google Shape;154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9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 descr="Death_to_stock_communicate_hands_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333" y="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 descr="Death_to_stock_communicate_hands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1833633" y="5271200"/>
            <a:ext cx="2654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67" name="Google Shape;167;p10" descr="Death_to_stock_communicate_hands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4" y="4090736"/>
            <a:ext cx="1383600" cy="13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10808331" y="13836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9426709" y="1383592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691600" y="3399129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-12" y="6166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11498264" y="41526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1498255" y="6919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0" descr="DeathtoStock_CreativeSpace4-11.4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8333" y="2763100"/>
            <a:ext cx="1383600" cy="138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0"/>
          <p:cNvGrpSpPr/>
          <p:nvPr/>
        </p:nvGrpSpPr>
        <p:grpSpPr>
          <a:xfrm>
            <a:off x="9775634" y="387183"/>
            <a:ext cx="685741" cy="609235"/>
            <a:chOff x="5292575" y="3681900"/>
            <a:chExt cx="420150" cy="373275"/>
          </a:xfrm>
        </p:grpSpPr>
        <p:sp>
          <p:nvSpPr>
            <p:cNvPr id="177" name="Google Shape;177;p1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10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□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1"/>
          <p:cNvGraphicFramePr/>
          <p:nvPr>
            <p:extLst>
              <p:ext uri="{D42A27DB-BD31-4B8C-83A1-F6EECF244321}">
                <p14:modId xmlns:p14="http://schemas.microsoft.com/office/powerpoint/2010/main" val="504143301"/>
              </p:ext>
            </p:extLst>
          </p:nvPr>
        </p:nvGraphicFramePr>
        <p:xfrm>
          <a:off x="0" y="590815"/>
          <a:ext cx="11363029" cy="6267185"/>
        </p:xfrm>
        <a:graphic>
          <a:graphicData uri="http://schemas.openxmlformats.org/drawingml/2006/table">
            <a:tbl>
              <a:tblPr firstRow="1" bandRow="1">
                <a:noFill/>
                <a:tableStyleId>{B1604769-4E47-4C7B-8F71-EEFB682B2E22}</a:tableStyleId>
              </a:tblPr>
              <a:tblGrid>
                <a:gridCol w="233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3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36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dirty="0" err="1"/>
                        <a:t>Unità</a:t>
                      </a:r>
                      <a:r>
                        <a:rPr lang="fr-FR" sz="1400" b="0" dirty="0"/>
                        <a:t> 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400" b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dirty="0"/>
                        <a:t>Riconoscere e assimilare gli stereotipi</a:t>
                      </a:r>
                      <a:endParaRPr sz="14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dirty="0" err="1"/>
                        <a:t>Unità</a:t>
                      </a:r>
                      <a:r>
                        <a:rPr lang="fr-FR" sz="1400" b="0" dirty="0"/>
                        <a:t> 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dirty="0"/>
                        <a:t>Basi Legali </a:t>
                      </a:r>
                      <a:endParaRPr sz="1400" b="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4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FR" sz="1400" b="0" dirty="0" err="1"/>
                        <a:t>Unità</a:t>
                      </a:r>
                      <a:r>
                        <a:rPr lang="fr-FR" sz="1400" b="0" dirty="0"/>
                        <a:t> 3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FR" sz="1400" b="0" dirty="0" err="1"/>
                        <a:t>Aspetti</a:t>
                      </a:r>
                      <a:r>
                        <a:rPr lang="fr-FR" sz="1400" b="0" dirty="0"/>
                        <a:t> </a:t>
                      </a:r>
                      <a:r>
                        <a:rPr lang="fr-FR" sz="1400" b="0" dirty="0" err="1"/>
                        <a:t>psicologici</a:t>
                      </a:r>
                      <a:r>
                        <a:rPr lang="fr-FR" sz="1400" b="0" dirty="0"/>
                        <a:t> </a:t>
                      </a:r>
                      <a:r>
                        <a:rPr lang="fr-FR" sz="1400" b="0" dirty="0" err="1"/>
                        <a:t>della</a:t>
                      </a:r>
                      <a:r>
                        <a:rPr lang="fr-FR" sz="1400" b="0" dirty="0"/>
                        <a:t> </a:t>
                      </a:r>
                      <a:r>
                        <a:rPr lang="fr-FR" sz="1400" b="0" dirty="0" err="1"/>
                        <a:t>violenza</a:t>
                      </a:r>
                      <a:r>
                        <a:rPr lang="fr-FR" sz="1400" b="0" dirty="0"/>
                        <a:t> di </a:t>
                      </a:r>
                      <a:r>
                        <a:rPr lang="fr-FR" sz="1400" b="0" dirty="0" err="1"/>
                        <a:t>genere</a:t>
                      </a:r>
                      <a:endParaRPr sz="1400" b="0" dirty="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FR" sz="1400" b="0" dirty="0" err="1"/>
                        <a:t>Unità</a:t>
                      </a:r>
                      <a:r>
                        <a:rPr lang="fr-FR" sz="1400" b="0" dirty="0"/>
                        <a:t> 4</a:t>
                      </a: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1400" b="0" dirty="0"/>
                        <a:t>La trasmissione culturale e generazionale dello stereotipo e della violenza</a:t>
                      </a:r>
                      <a:endParaRPr sz="14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93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it-IT" sz="1100" dirty="0"/>
                        <a:t>Definire le finalità e gli obiettivi del progetto UP &amp; UP.</a:t>
                      </a:r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endParaRPr lang="it-IT" sz="1100" dirty="0"/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it-IT" sz="1100" dirty="0"/>
                        <a:t>Identificare cosa si intende per stereotipo di genere.</a:t>
                      </a:r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endParaRPr lang="it-IT" sz="1100" dirty="0"/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it-IT" sz="1100" dirty="0"/>
                        <a:t>Riconoscere la situazione attuale in ogni paese partner.</a:t>
                      </a:r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endParaRPr lang="it-IT" sz="1100" dirty="0"/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it-IT" sz="1100" dirty="0"/>
                        <a:t>Illustrare i dati e le statistiche ottenuti dai risultati di ciascun Paese partner.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Distinguere i diversi strumenti internazionali ed europei sui diritti dell'infanzia, sui diritti delle donne e sulla violenza di genere.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endParaRPr lang="it-IT" sz="1100" dirty="0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Identificare e riconoscere la legislazione e le politiche internazionali ed europee sui diritti dell'infanzia, i diritti delle donne, gli stereotipi di genere e la violenza di genere.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endParaRPr lang="it-IT" sz="1100" dirty="0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Delineare il quadro giuridico nazionale sugli stereotipi di genere e sulla violenza di genere.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endParaRPr lang="it-IT" sz="1100" dirty="0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Riconoscere come esercitare i diritti legali personali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Distinguere la differenza tra sesso, sesso assegnato alla nascita e genere.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Identificare cosa sia uno stereotipo e la differenza tra gli stereotipi di genere.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Analizzare la complessità della questione GBV: contesto storico e dati e statistiche attuali.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Confrontare le diverse forme di GVB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Classificare i fattori di rischio e di protezione Evidenziare l'impatto e gli effetti della violenza di genere negli adolescenti e nelle loro relazioni.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Indicare i dati statistici e la frequenza delle violenze di genere.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Interpretare più facilmente e rapidamente i comportamenti e i modi di reagire che possono portare a comportamenti di abuso.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Contrastare i diversi comportamenti che hanno una base psicologica/psichiatrica nelle vittime e negli autori di violenza.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Riconoscere il "ciclo della violenza" e le sue conseguenze.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endParaRPr lang="it-IT" sz="1100" dirty="0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it-IT" sz="1100" dirty="0"/>
                        <a:t>Conoscere meglio il concetto di violenza assistita.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endParaRPr sz="1100" dirty="0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Tx/>
                        <a:buNone/>
                      </a:pP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0" name="Google Shape;1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4085" y="5619833"/>
            <a:ext cx="785429" cy="827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"/>
          <p:cNvSpPr txBox="1"/>
          <p:nvPr/>
        </p:nvSpPr>
        <p:spPr>
          <a:xfrm>
            <a:off x="-663622" y="-62145"/>
            <a:ext cx="10399832" cy="78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>
                <a:solidFill>
                  <a:srgbClr val="0D0F67"/>
                </a:solidFill>
                <a:latin typeface="Calibri"/>
                <a:ea typeface="Calibri"/>
                <a:cs typeface="Calibri"/>
                <a:sym typeface="Calibri"/>
              </a:rPr>
              <a:t>Formazione sulla GBV per educatori - Risultati di apprendimento</a:t>
            </a:r>
            <a:endParaRPr sz="2000" b="1" i="0" u="none" strike="noStrike" cap="none" dirty="0">
              <a:solidFill>
                <a:srgbClr val="0D0F67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EFF3F5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bb38e5-5de9-420a-8684-1aeebdd98d72" xsi:nil="true"/>
    <lcf76f155ced4ddcb4097134ff3c332f xmlns="edf134e1-7d41-41f5-b0e0-96637d74abb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EAE53390176D4A811785D2977C271D" ma:contentTypeVersion="17" ma:contentTypeDescription="Crear nuevo documento." ma:contentTypeScope="" ma:versionID="d3b9f3c84f08bcd23aa26e1f70e98196">
  <xsd:schema xmlns:xsd="http://www.w3.org/2001/XMLSchema" xmlns:xs="http://www.w3.org/2001/XMLSchema" xmlns:p="http://schemas.microsoft.com/office/2006/metadata/properties" xmlns:ns2="edf134e1-7d41-41f5-b0e0-96637d74abb8" xmlns:ns3="05bb38e5-5de9-420a-8684-1aeebdd98d72" targetNamespace="http://schemas.microsoft.com/office/2006/metadata/properties" ma:root="true" ma:fieldsID="902e92e17fff598c1c2384fc2259bfe2" ns2:_="" ns3:_="">
    <xsd:import namespace="edf134e1-7d41-41f5-b0e0-96637d74abb8"/>
    <xsd:import namespace="05bb38e5-5de9-420a-8684-1aeebdd98d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134e1-7d41-41f5-b0e0-96637d74a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ba6186cc-146a-4567-a642-5d3d59312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b38e5-5de9-420a-8684-1aeebdd98d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7b0d94-91ef-45fb-b82a-7efd98e5dc31}" ma:internalName="TaxCatchAll" ma:showField="CatchAllData" ma:web="05bb38e5-5de9-420a-8684-1aeebdd98d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0486B7-063E-4231-97DE-C3B04F90444B}">
  <ds:schemaRefs>
    <ds:schemaRef ds:uri="http://schemas.microsoft.com/office/2006/metadata/properties"/>
    <ds:schemaRef ds:uri="http://schemas.microsoft.com/office/infopath/2007/PartnerControls"/>
    <ds:schemaRef ds:uri="05bb38e5-5de9-420a-8684-1aeebdd98d72"/>
    <ds:schemaRef ds:uri="edf134e1-7d41-41f5-b0e0-96637d74abb8"/>
  </ds:schemaRefs>
</ds:datastoreItem>
</file>

<file path=customXml/itemProps2.xml><?xml version="1.0" encoding="utf-8"?>
<ds:datastoreItem xmlns:ds="http://schemas.openxmlformats.org/officeDocument/2006/customXml" ds:itemID="{8300E9CE-A296-42E6-8CC9-D167DDF711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719A8-30E5-4C38-8CF6-EC530E2B7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f134e1-7d41-41f5-b0e0-96637d74abb8"/>
    <ds:schemaRef ds:uri="05bb38e5-5de9-420a-8684-1aeebdd98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Arvo</vt:lpstr>
      <vt:lpstr>Calibri</vt:lpstr>
      <vt:lpstr>Titania template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UTENTE</dc:creator>
  <cp:lastModifiedBy>Maria Carnieri</cp:lastModifiedBy>
  <cp:revision>3</cp:revision>
  <dcterms:created xsi:type="dcterms:W3CDTF">2022-01-09T13:59:59Z</dcterms:created>
  <dcterms:modified xsi:type="dcterms:W3CDTF">2022-07-26T09:44:37Z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0x01010012EAE53390176D4A811785D2977C271D</vt:lpwstr>
  </property>
</Properties>
</file>