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6" r:id="rId11"/>
    <p:sldId id="260" r:id="rId12"/>
    <p:sldId id="267" r:id="rId13"/>
    <p:sldId id="263" r:id="rId14"/>
    <p:sldId id="268" r:id="rId15"/>
    <p:sldId id="264" r:id="rId16"/>
    <p:sldId id="265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04" y="8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B79-5232-4D8E-9776-4D513EAAB21A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0ED190-7D80-4FBD-96DE-6E5FB15BC53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B79-5232-4D8E-9776-4D513EAAB21A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ED190-7D80-4FBD-96DE-6E5FB15BC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B0ED190-7D80-4FBD-96DE-6E5FB15BC53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B79-5232-4D8E-9776-4D513EAAB21A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B79-5232-4D8E-9776-4D513EAAB21A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B0ED190-7D80-4FBD-96DE-6E5FB15BC53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B79-5232-4D8E-9776-4D513EAAB21A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0ED190-7D80-4FBD-96DE-6E5FB15BC53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5766B79-5232-4D8E-9776-4D513EAAB21A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ED190-7D80-4FBD-96DE-6E5FB15BC53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B79-5232-4D8E-9776-4D513EAAB21A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B0ED190-7D80-4FBD-96DE-6E5FB15BC53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B79-5232-4D8E-9776-4D513EAAB21A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B0ED190-7D80-4FBD-96DE-6E5FB15BC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B79-5232-4D8E-9776-4D513EAAB21A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0ED190-7D80-4FBD-96DE-6E5FB15BC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0ED190-7D80-4FBD-96DE-6E5FB15BC53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6B79-5232-4D8E-9776-4D513EAAB21A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B0ED190-7D80-4FBD-96DE-6E5FB15BC53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5766B79-5232-4D8E-9776-4D513EAAB21A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5766B79-5232-4D8E-9776-4D513EAAB21A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0ED190-7D80-4FBD-96DE-6E5FB15BC53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PARTNER MEETING</a:t>
            </a:r>
            <a:r>
              <a:rPr lang="es-ES" smtClean="0"/>
              <a:t>: 3RD </a:t>
            </a:r>
            <a:r>
              <a:rPr lang="es-ES" dirty="0" smtClean="0"/>
              <a:t>AND 4TH DECEMBER 2020 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IO1-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endParaRPr lang="es-ES" dirty="0"/>
          </a:p>
        </p:txBody>
      </p:sp>
      <p:pic>
        <p:nvPicPr>
          <p:cNvPr id="4" name="Immagine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139825" cy="951230"/>
          </a:xfrm>
          <a:prstGeom prst="rect">
            <a:avLst/>
          </a:prstGeom>
          <a:noFill/>
        </p:spPr>
      </p:pic>
      <p:pic>
        <p:nvPicPr>
          <p:cNvPr id="5" name="Imagen 8" descr="Logotipo&#10;&#10;Descripción generada automáticamente">
            <a:extLst>
              <a:ext uri="{FF2B5EF4-FFF2-40B4-BE49-F238E27FC236}">
                <a16:creationId xmlns="" xmlns:a16="http://schemas.microsoft.com/office/drawing/2014/main" id="{AC8F3291-E796-4A6B-8E4F-0A731A0C7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2886683" cy="686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 1 - Stereotypes analysis and good practices to break them down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1800" b="1" dirty="0" err="1" smtClean="0"/>
              <a:t>Pictures</a:t>
            </a:r>
            <a:r>
              <a:rPr lang="es-ES" sz="1800" b="1" dirty="0" smtClean="0"/>
              <a:t> and </a:t>
            </a:r>
            <a:r>
              <a:rPr lang="es-ES" sz="1800" b="1" dirty="0" err="1" smtClean="0"/>
              <a:t>screenshots</a:t>
            </a:r>
            <a:endParaRPr lang="es-ES" sz="1800" b="1" dirty="0" smtClean="0"/>
          </a:p>
          <a:p>
            <a:pPr algn="ctr">
              <a:buNone/>
            </a:pPr>
            <a:endParaRPr lang="es-ES" sz="2000" b="1" dirty="0"/>
          </a:p>
        </p:txBody>
      </p:sp>
      <p:pic>
        <p:nvPicPr>
          <p:cNvPr id="4" name="0 Imagen" descr="IMG_20201028_12043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4294386" cy="2413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1 Imagen" descr="IMG_20201030_12475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933056"/>
            <a:ext cx="4290557" cy="241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 1 - Stereotypes analysis and good practices to break them down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1800" b="1" dirty="0" err="1" smtClean="0"/>
              <a:t>Pictures</a:t>
            </a:r>
            <a:r>
              <a:rPr lang="es-ES" sz="1800" b="1" dirty="0" smtClean="0"/>
              <a:t> and </a:t>
            </a:r>
            <a:r>
              <a:rPr lang="es-ES" sz="1800" b="1" dirty="0" err="1" smtClean="0"/>
              <a:t>screenshots</a:t>
            </a:r>
            <a:endParaRPr lang="es-ES" sz="1800" b="1" dirty="0" smtClean="0"/>
          </a:p>
          <a:p>
            <a:pPr algn="ctr">
              <a:buNone/>
            </a:pPr>
            <a:endParaRPr lang="es-ES" sz="2000" b="1" dirty="0"/>
          </a:p>
        </p:txBody>
      </p:sp>
      <p:pic>
        <p:nvPicPr>
          <p:cNvPr id="6" name="2 Imagen" descr="Menti IES Arenal.png"/>
          <p:cNvPicPr/>
          <p:nvPr/>
        </p:nvPicPr>
        <p:blipFill>
          <a:blip r:embed="rId2" cstate="print"/>
          <a:srcRect l="11269" r="5016"/>
          <a:stretch>
            <a:fillRect/>
          </a:stretch>
        </p:blipFill>
        <p:spPr>
          <a:xfrm>
            <a:off x="755576" y="1916832"/>
            <a:ext cx="3744416" cy="203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3 Imagen" descr="Menti IES Virgen de los Reye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968" y="4005064"/>
            <a:ext cx="4459087" cy="264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 1 - Stereotypes analysis and good practices to break them down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392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1800" b="1" dirty="0" err="1" smtClean="0"/>
              <a:t>Pictures</a:t>
            </a:r>
            <a:r>
              <a:rPr lang="es-ES" sz="1800" b="1" dirty="0" smtClean="0"/>
              <a:t> and </a:t>
            </a:r>
            <a:r>
              <a:rPr lang="es-ES" sz="1800" b="1" dirty="0" err="1" smtClean="0"/>
              <a:t>screenshots</a:t>
            </a:r>
            <a:endParaRPr lang="es-ES" sz="1800" b="1" dirty="0" smtClean="0"/>
          </a:p>
          <a:p>
            <a:pPr algn="ctr">
              <a:buNone/>
            </a:pPr>
            <a:endParaRPr lang="es-ES" sz="2000" b="1" dirty="0" smtClean="0"/>
          </a:p>
          <a:p>
            <a:pPr algn="ctr">
              <a:buNone/>
            </a:pPr>
            <a:endParaRPr lang="es-ES" sz="2000" b="1" dirty="0"/>
          </a:p>
        </p:txBody>
      </p:sp>
      <p:pic>
        <p:nvPicPr>
          <p:cNvPr id="6" name="4 Imagen" descr="Captura 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781425" cy="220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Captura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149080"/>
            <a:ext cx="3324785" cy="2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8 Imagen" descr="Captura3.PNG"/>
          <p:cNvPicPr/>
          <p:nvPr/>
        </p:nvPicPr>
        <p:blipFill>
          <a:blip r:embed="rId4" cstate="print"/>
          <a:srcRect t="5617" r="1140" b="4510"/>
          <a:stretch>
            <a:fillRect/>
          </a:stretch>
        </p:blipFill>
        <p:spPr>
          <a:xfrm>
            <a:off x="4499992" y="1916832"/>
            <a:ext cx="396044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9 Imagen" descr="Captura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7984" y="4293096"/>
            <a:ext cx="3969684" cy="219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1"/>
                </a:solidFill>
              </a:rPr>
              <a:t>Thank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you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for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dirty="0" err="1" smtClean="0">
                <a:solidFill>
                  <a:schemeClr val="accent1"/>
                </a:solidFill>
              </a:rPr>
              <a:t>listening</a:t>
            </a:r>
            <a:r>
              <a:rPr lang="es-ES" dirty="0" smtClean="0">
                <a:solidFill>
                  <a:schemeClr val="accent1"/>
                </a:solidFill>
              </a:rPr>
              <a:t>!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4" name="Imagen 12">
            <a:extLst>
              <a:ext uri="{FF2B5EF4-FFF2-40B4-BE49-F238E27FC236}">
                <a16:creationId xmlns="" xmlns:a16="http://schemas.microsoft.com/office/drawing/2014/main" id="{77046FCE-8FCD-48AD-8AE3-DAA8C869C0C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l="59221" t="27488" r="6029" b="30496"/>
          <a:stretch/>
        </p:blipFill>
        <p:spPr>
          <a:xfrm>
            <a:off x="2435384" y="2372446"/>
            <a:ext cx="4236720" cy="2881457"/>
          </a:xfrm>
          <a:prstGeom prst="rect">
            <a:avLst/>
          </a:prstGeom>
        </p:spPr>
      </p:pic>
      <p:pic>
        <p:nvPicPr>
          <p:cNvPr id="5" name="Imagen 8" descr="Logotipo&#10;&#10;Descripción generada automáticamente">
            <a:extLst>
              <a:ext uri="{FF2B5EF4-FFF2-40B4-BE49-F238E27FC236}">
                <a16:creationId xmlns="" xmlns:a16="http://schemas.microsoft.com/office/drawing/2014/main" id="{AC8F3291-E796-4A6B-8E4F-0A731A0C7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89240"/>
            <a:ext cx="2886683" cy="6863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s-ES" dirty="0" smtClean="0"/>
              <a:t> </a:t>
            </a:r>
            <a:r>
              <a:rPr lang="en-US" dirty="0" smtClean="0"/>
              <a:t>IO 1 - Stereotypes analysis and good practices to break them down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115616" y="1916832"/>
          <a:ext cx="6912768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  <a:gridCol w="2304256"/>
              </a:tblGrid>
              <a:tr h="728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What the project foresees….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Front Activities carried out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Products/number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8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Calibri"/>
                          <a:ea typeface="Calibri"/>
                          <a:cs typeface="Times New Roman"/>
                        </a:rPr>
                        <a:t>Questionnaire for the survey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Calibri"/>
                          <a:ea typeface="Calibri"/>
                          <a:cs typeface="Times New Roman"/>
                        </a:rPr>
                        <a:t>Number of on line and “live” meeting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Calibri"/>
                          <a:ea typeface="Calibri"/>
                          <a:cs typeface="Times New Roman"/>
                        </a:rPr>
                        <a:t>Numbers of questionnaire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i="1" dirty="0">
                          <a:latin typeface="Calibri"/>
                          <a:ea typeface="Calibri"/>
                          <a:cs typeface="Times New Roman"/>
                        </a:rPr>
                        <a:t>Survey among </a:t>
                      </a:r>
                      <a:r>
                        <a:rPr lang="en-AU" sz="1400" i="1" dirty="0" smtClean="0">
                          <a:latin typeface="Calibri"/>
                          <a:ea typeface="Calibri"/>
                          <a:cs typeface="Times New Roman"/>
                        </a:rPr>
                        <a:t>students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  “live” meetings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Numbers of questionnaire: </a:t>
                      </a:r>
                      <a:endParaRPr lang="en-A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i="1">
                          <a:latin typeface="Calibri"/>
                          <a:ea typeface="Calibri"/>
                          <a:cs typeface="Times New Roman"/>
                        </a:rPr>
                        <a:t>Survey among educators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online and </a:t>
                      </a: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 “live” meetings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Numbers of questionnaires:</a:t>
                      </a: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 17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i="1" dirty="0">
                          <a:latin typeface="Calibri"/>
                          <a:ea typeface="Calibri"/>
                          <a:cs typeface="Times New Roman"/>
                        </a:rPr>
                        <a:t>Survey among parents (optional)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Number of on line and “live” </a:t>
                      </a:r>
                      <a:r>
                        <a:rPr lang="en-AU" sz="1400" dirty="0" smtClean="0">
                          <a:latin typeface="Calibri"/>
                          <a:ea typeface="Calibri"/>
                          <a:cs typeface="Times New Roman"/>
                        </a:rPr>
                        <a:t>meetings:</a:t>
                      </a:r>
                      <a:r>
                        <a:rPr lang="en-A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Numbers of </a:t>
                      </a:r>
                      <a:r>
                        <a:rPr lang="en-AU" sz="1400" dirty="0" smtClean="0">
                          <a:latin typeface="Calibri"/>
                          <a:ea typeface="Calibri"/>
                          <a:cs typeface="Times New Roman"/>
                        </a:rPr>
                        <a:t>questionnaires: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</a:t>
            </a:r>
            <a:r>
              <a:rPr lang="en-US" dirty="0" smtClean="0"/>
              <a:t>IO 1 - Stereotypes analysis and good practices to break them down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000" b="1" dirty="0" smtClean="0"/>
              <a:t>Methodology of the survey and solutions adopted (facing pandemic period)</a:t>
            </a:r>
          </a:p>
          <a:p>
            <a:pPr algn="just"/>
            <a:endParaRPr lang="en-US" sz="2000" b="1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The methodology changed because of Covid-19 with the closure of schools.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 online attempt = Low response rate.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attempt= Reopening of schools in September. 2 Vocational Training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answered positively.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2 face-to-face sessions with students and teachers. Duration of 1 -2 hours + Separate meetings with co-educators and tutors. </a:t>
            </a:r>
            <a:endParaRPr lang="es-E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No participation of students' parents has been achieved. Vocational Training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no close collaboration with parents. </a:t>
            </a:r>
            <a:endParaRPr lang="es-ES" sz="2000" dirty="0" smtClean="0"/>
          </a:p>
          <a:p>
            <a:pPr algn="ctr"/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 1 - Stereotypes analysis and good practices to break them down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900" b="1" dirty="0" smtClean="0"/>
              <a:t>General results of survey</a:t>
            </a:r>
          </a:p>
          <a:p>
            <a:pPr algn="ctr">
              <a:buNone/>
            </a:pPr>
            <a:endParaRPr lang="en-US" sz="1900" b="1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The training sessions were carried out in a </a:t>
            </a:r>
            <a:r>
              <a:rPr lang="en-US" sz="2000" u="sng" dirty="0" smtClean="0"/>
              <a:t>basic</a:t>
            </a:r>
            <a:r>
              <a:rPr lang="en-US" sz="2000" dirty="0" smtClean="0"/>
              <a:t> vocational training center (age 16-18) and a </a:t>
            </a:r>
            <a:r>
              <a:rPr lang="en-US" sz="2000" u="sng" dirty="0" smtClean="0"/>
              <a:t>intermediate </a:t>
            </a:r>
            <a:r>
              <a:rPr lang="en-US" sz="2000" dirty="0" smtClean="0"/>
              <a:t>vocational center (age 19-30). </a:t>
            </a:r>
          </a:p>
          <a:p>
            <a:pPr algn="just">
              <a:lnSpc>
                <a:spcPct val="150000"/>
              </a:lnSpc>
              <a:buNone/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Important = both classes the </a:t>
            </a:r>
            <a:r>
              <a:rPr lang="en-US" sz="2000" u="sng" dirty="0" smtClean="0"/>
              <a:t>majority of students were male+ 2 girls</a:t>
            </a:r>
          </a:p>
          <a:p>
            <a:pPr algn="just">
              <a:lnSpc>
                <a:spcPct val="150000"/>
              </a:lnSpc>
              <a:buNone/>
            </a:pPr>
            <a:endParaRPr lang="en-US" sz="2000" u="sng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Great difference between both classes: </a:t>
            </a:r>
            <a:r>
              <a:rPr lang="en-US" sz="1500" u="sng" dirty="0" smtClean="0"/>
              <a:t>Age factor </a:t>
            </a:r>
            <a:r>
              <a:rPr lang="en-US" sz="1500" dirty="0" smtClean="0"/>
              <a:t>= very relevant in giving these answers. Youngest = More sexist that older students.</a:t>
            </a:r>
            <a:endParaRPr lang="es-ES" sz="1500" dirty="0" smtClean="0"/>
          </a:p>
          <a:p>
            <a:pPr>
              <a:buNone/>
            </a:pPr>
            <a:endParaRPr lang="es-ES" sz="2000" dirty="0" smtClean="0"/>
          </a:p>
          <a:p>
            <a:pPr algn="ctr">
              <a:buNone/>
            </a:pPr>
            <a:endParaRPr lang="es-E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 1 - Stereotypes analysis and good practices to break them down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4900" b="1" dirty="0" smtClean="0"/>
              <a:t>What kind of stereotypes comes from the survey?</a:t>
            </a:r>
          </a:p>
          <a:p>
            <a:pPr algn="ctr">
              <a:buNone/>
            </a:pPr>
            <a:endParaRPr lang="es-ES" sz="5500" dirty="0" smtClean="0"/>
          </a:p>
          <a:p>
            <a:pPr algn="ctr">
              <a:buNone/>
            </a:pPr>
            <a:r>
              <a:rPr lang="en-US" sz="4900" b="1" dirty="0" smtClean="0"/>
              <a:t>CENTER 1:</a:t>
            </a:r>
            <a:endParaRPr lang="es-ES" sz="4900" b="1" dirty="0" smtClean="0"/>
          </a:p>
          <a:p>
            <a:r>
              <a:rPr lang="en-US" sz="4900" dirty="0" smtClean="0"/>
              <a:t>2 sessions:</a:t>
            </a:r>
          </a:p>
          <a:p>
            <a:pPr lvl="1">
              <a:lnSpc>
                <a:spcPct val="170000"/>
              </a:lnSpc>
            </a:pPr>
            <a:r>
              <a:rPr lang="en-US" sz="3400" dirty="0" smtClean="0"/>
              <a:t> ½ hours</a:t>
            </a:r>
          </a:p>
          <a:p>
            <a:pPr lvl="1">
              <a:lnSpc>
                <a:spcPct val="170000"/>
              </a:lnSpc>
            </a:pPr>
            <a:r>
              <a:rPr lang="en-US" sz="3400" dirty="0" smtClean="0"/>
              <a:t>Middle Vocational Training</a:t>
            </a:r>
          </a:p>
          <a:p>
            <a:pPr lvl="1">
              <a:lnSpc>
                <a:spcPct val="170000"/>
              </a:lnSpc>
            </a:pPr>
            <a:r>
              <a:rPr lang="en-US" sz="3400" dirty="0" smtClean="0"/>
              <a:t>Participants= All boys + one girl + teachers</a:t>
            </a:r>
          </a:p>
          <a:p>
            <a:pPr lvl="1"/>
            <a:endParaRPr lang="en-US" sz="3400" dirty="0" smtClean="0"/>
          </a:p>
          <a:p>
            <a:pPr lvl="1"/>
            <a:endParaRPr lang="en-US" sz="3400" dirty="0" smtClean="0"/>
          </a:p>
          <a:p>
            <a:pPr lvl="1"/>
            <a:endParaRPr lang="en-US" sz="3400" dirty="0" smtClean="0"/>
          </a:p>
          <a:p>
            <a:r>
              <a:rPr lang="en-US" sz="4900" dirty="0" smtClean="0"/>
              <a:t>I SESSION: </a:t>
            </a:r>
          </a:p>
          <a:p>
            <a:pPr lvl="1" algn="just">
              <a:lnSpc>
                <a:spcPct val="170000"/>
              </a:lnSpc>
            </a:pPr>
            <a:r>
              <a:rPr lang="en-US" sz="3400" dirty="0" smtClean="0"/>
              <a:t>Presentation of INCOMA and UP &amp; UP project </a:t>
            </a:r>
          </a:p>
          <a:p>
            <a:pPr lvl="1" algn="just">
              <a:lnSpc>
                <a:spcPct val="170000"/>
              </a:lnSpc>
            </a:pPr>
            <a:r>
              <a:rPr lang="en-US" sz="3400" dirty="0" smtClean="0"/>
              <a:t>Filling in the online questionnaire </a:t>
            </a:r>
          </a:p>
          <a:p>
            <a:pPr lvl="1" algn="just">
              <a:lnSpc>
                <a:spcPct val="170000"/>
              </a:lnSpc>
            </a:pPr>
            <a:r>
              <a:rPr lang="en-US" sz="3400" dirty="0" smtClean="0"/>
              <a:t>Training session about stereotypes and gender violence + group activity</a:t>
            </a:r>
          </a:p>
          <a:p>
            <a:pPr lvl="1" algn="just"/>
            <a:endParaRPr lang="es-ES" sz="3400" dirty="0" smtClean="0"/>
          </a:p>
          <a:p>
            <a:pPr lvl="1" algn="just"/>
            <a:endParaRPr lang="es-ES" sz="3400" dirty="0" smtClean="0"/>
          </a:p>
          <a:p>
            <a:r>
              <a:rPr lang="it-IT" sz="4900" dirty="0" smtClean="0"/>
              <a:t>II SESSION:</a:t>
            </a:r>
          </a:p>
          <a:p>
            <a:pPr lvl="1" algn="just">
              <a:lnSpc>
                <a:spcPct val="170000"/>
              </a:lnSpc>
            </a:pPr>
            <a:r>
              <a:rPr lang="it-IT" sz="3400" dirty="0" smtClean="0"/>
              <a:t>Short summary 1° meeting + a group activity on gender stereotypes. </a:t>
            </a:r>
          </a:p>
          <a:p>
            <a:pPr lvl="1" algn="just">
              <a:lnSpc>
                <a:spcPct val="170000"/>
              </a:lnSpc>
            </a:pPr>
            <a:r>
              <a:rPr lang="it-IT" sz="3400" dirty="0" smtClean="0"/>
              <a:t>Debate: necessity of womens to wear certain clothes / physical capacity of each individual in carrying out domestic activities.</a:t>
            </a:r>
            <a:endParaRPr lang="es-ES" sz="3400" dirty="0" smtClean="0"/>
          </a:p>
          <a:p>
            <a:pPr lvl="1" algn="just">
              <a:lnSpc>
                <a:spcPct val="170000"/>
              </a:lnSpc>
            </a:pPr>
            <a:r>
              <a:rPr lang="it-IT" sz="3400" dirty="0" smtClean="0"/>
              <a:t>Presentation of the results: Men are more likely to take science subjects/Women are more likely than men to make decisions based on their emotions/ Beauty (being attractive) is more important for a girl than for a boy.</a:t>
            </a:r>
            <a:endParaRPr lang="es-ES" sz="3400" dirty="0" smtClean="0"/>
          </a:p>
          <a:p>
            <a:pPr lvl="1" algn="just">
              <a:lnSpc>
                <a:spcPct val="170000"/>
              </a:lnSpc>
            </a:pPr>
            <a:r>
              <a:rPr lang="it-IT" sz="3400" dirty="0" smtClean="0"/>
              <a:t>Section about personal relationships: The four most voted statements: Being understood, Loyalty, Respect for others, Mutual understanding.</a:t>
            </a:r>
            <a:endParaRPr lang="es-ES" sz="3400" dirty="0" smtClean="0"/>
          </a:p>
          <a:p>
            <a:pPr lvl="1" algn="just">
              <a:lnSpc>
                <a:spcPct val="170000"/>
              </a:lnSpc>
            </a:pPr>
            <a:r>
              <a:rPr lang="it-IT" sz="3400" dirty="0" smtClean="0"/>
              <a:t>Debate among students and teachers + sharing students’ experiences + opinions.</a:t>
            </a:r>
            <a:endParaRPr lang="es-E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 1 - Stereotypes analysis and good practices to break them down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2000" b="1" dirty="0" smtClean="0"/>
              <a:t>CENTER 2:</a:t>
            </a:r>
            <a:endParaRPr lang="es-ES" sz="2000" b="1" dirty="0" smtClean="0"/>
          </a:p>
          <a:p>
            <a:r>
              <a:rPr lang="en-US" sz="1800" dirty="0" smtClean="0"/>
              <a:t>2 sessions:</a:t>
            </a:r>
          </a:p>
          <a:p>
            <a:pPr lvl="1" algn="just"/>
            <a:r>
              <a:rPr lang="en-US" sz="1800" dirty="0" smtClean="0"/>
              <a:t> ½ hours</a:t>
            </a:r>
          </a:p>
          <a:p>
            <a:pPr lvl="1" algn="just"/>
            <a:r>
              <a:rPr lang="en-US" sz="1800" dirty="0" smtClean="0"/>
              <a:t>Basic Vocational Training</a:t>
            </a:r>
          </a:p>
          <a:p>
            <a:pPr lvl="1" algn="just"/>
            <a:r>
              <a:rPr lang="en-US" sz="1800" dirty="0" smtClean="0"/>
              <a:t>Participants= All boys + one girl + teachers</a:t>
            </a:r>
          </a:p>
          <a:p>
            <a:pPr>
              <a:buNone/>
            </a:pPr>
            <a:r>
              <a:rPr lang="en-US" sz="1800" dirty="0" smtClean="0"/>
              <a:t> </a:t>
            </a:r>
          </a:p>
          <a:p>
            <a:r>
              <a:rPr lang="en-US" sz="1800" dirty="0" smtClean="0"/>
              <a:t>I SESSION: </a:t>
            </a:r>
          </a:p>
          <a:p>
            <a:pPr lvl="1" algn="just">
              <a:lnSpc>
                <a:spcPct val="170000"/>
              </a:lnSpc>
            </a:pPr>
            <a:r>
              <a:rPr lang="en-US" sz="1800" dirty="0" smtClean="0"/>
              <a:t>Presentation of INCOMA and UP &amp; UP project </a:t>
            </a:r>
          </a:p>
          <a:p>
            <a:pPr lvl="1" algn="just">
              <a:lnSpc>
                <a:spcPct val="170000"/>
              </a:lnSpc>
            </a:pPr>
            <a:r>
              <a:rPr lang="en-US" sz="1800" dirty="0" smtClean="0"/>
              <a:t>Filling in the online questionnaire </a:t>
            </a:r>
          </a:p>
          <a:p>
            <a:pPr lvl="1" algn="just">
              <a:lnSpc>
                <a:spcPct val="170000"/>
              </a:lnSpc>
            </a:pPr>
            <a:r>
              <a:rPr lang="en-US" sz="1800" dirty="0" smtClean="0"/>
              <a:t>Training session about stereotypes and gender violence + group activity</a:t>
            </a:r>
          </a:p>
          <a:p>
            <a:pPr lvl="1" algn="just"/>
            <a:r>
              <a:rPr lang="en-US" sz="1800" dirty="0" smtClean="0"/>
              <a:t>A debate about gender violence and why a law is needed </a:t>
            </a:r>
            <a:endParaRPr lang="es-ES" sz="1800" dirty="0" smtClean="0"/>
          </a:p>
          <a:p>
            <a:endParaRPr lang="it-IT" sz="3600" dirty="0" smtClean="0"/>
          </a:p>
          <a:p>
            <a:pPr>
              <a:lnSpc>
                <a:spcPct val="170000"/>
              </a:lnSpc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 1 - Stereotypes analysis and good practices to break them down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it-IT" sz="6400" b="1" dirty="0" smtClean="0"/>
              <a:t>CENTER 2:</a:t>
            </a:r>
            <a:endParaRPr lang="es-ES" sz="6400" b="1" dirty="0" smtClean="0"/>
          </a:p>
          <a:p>
            <a:pPr>
              <a:buNone/>
            </a:pPr>
            <a:endParaRPr lang="it-IT" sz="3600" dirty="0" smtClean="0"/>
          </a:p>
          <a:p>
            <a:r>
              <a:rPr lang="it-IT" sz="5600" dirty="0" smtClean="0"/>
              <a:t>II SESSION:</a:t>
            </a:r>
          </a:p>
          <a:p>
            <a:pPr lvl="1" algn="just">
              <a:lnSpc>
                <a:spcPct val="170000"/>
              </a:lnSpc>
            </a:pPr>
            <a:r>
              <a:rPr lang="it-IT" sz="4000" dirty="0" smtClean="0"/>
              <a:t>Short summary of the 1° meeting + a group activity</a:t>
            </a:r>
            <a:endParaRPr lang="es-ES" sz="4000" dirty="0" smtClean="0"/>
          </a:p>
          <a:p>
            <a:pPr lvl="1" algn="just">
              <a:lnSpc>
                <a:spcPct val="170000"/>
              </a:lnSpc>
            </a:pPr>
            <a:r>
              <a:rPr lang="it-IT" sz="4000" dirty="0" smtClean="0"/>
              <a:t>Presentation of the results: Women are afraid to take on big responsibilities/ Women are better prepared to raise children than men/ Women are more likely than men to make decisions based on their emotions. </a:t>
            </a:r>
          </a:p>
          <a:p>
            <a:pPr lvl="1" algn="just">
              <a:lnSpc>
                <a:spcPct val="170000"/>
              </a:lnSpc>
              <a:buNone/>
            </a:pPr>
            <a:endParaRPr lang="es-ES" sz="4000" dirty="0" smtClean="0"/>
          </a:p>
          <a:p>
            <a:pPr lvl="1" algn="just">
              <a:lnSpc>
                <a:spcPct val="170000"/>
              </a:lnSpc>
            </a:pPr>
            <a:r>
              <a:rPr lang="it-IT" sz="4000" dirty="0" smtClean="0"/>
              <a:t>Analyzing results several stereotypical reasoning emerged:</a:t>
            </a:r>
          </a:p>
          <a:p>
            <a:pPr lvl="2" algn="just">
              <a:lnSpc>
                <a:spcPct val="170000"/>
              </a:lnSpc>
            </a:pPr>
            <a:r>
              <a:rPr lang="it-IT" sz="3600" dirty="0" smtClean="0"/>
              <a:t>The fear of making big decisions can be found in both men and women. </a:t>
            </a:r>
          </a:p>
          <a:p>
            <a:pPr lvl="2" algn="just">
              <a:lnSpc>
                <a:spcPct val="170000"/>
              </a:lnSpc>
            </a:pPr>
            <a:r>
              <a:rPr lang="it-IT" sz="3600" dirty="0" smtClean="0"/>
              <a:t>Women are by nature more prepared to raise children</a:t>
            </a:r>
          </a:p>
          <a:p>
            <a:pPr lvl="2" algn="just">
              <a:lnSpc>
                <a:spcPct val="170000"/>
              </a:lnSpc>
            </a:pPr>
            <a:r>
              <a:rPr lang="it-IT" sz="3600" dirty="0" smtClean="0"/>
              <a:t>Making decisions based on emotions can be male or female / Women are more emotional and  aggressive than men.</a:t>
            </a:r>
          </a:p>
          <a:p>
            <a:pPr lvl="2" algn="just">
              <a:lnSpc>
                <a:spcPct val="170000"/>
              </a:lnSpc>
            </a:pPr>
            <a:endParaRPr lang="es-ES" sz="3600" dirty="0" smtClean="0"/>
          </a:p>
          <a:p>
            <a:pPr lvl="1" algn="just">
              <a:lnSpc>
                <a:spcPct val="170000"/>
              </a:lnSpc>
            </a:pPr>
            <a:r>
              <a:rPr lang="it-IT" sz="4000" dirty="0" smtClean="0"/>
              <a:t>Section about personal relationships: Solidarity/Knowing how to always respond to the needs of the other/ Respect for others/Sexual understanding</a:t>
            </a:r>
            <a:endParaRPr lang="es-ES" sz="4000" dirty="0" smtClean="0"/>
          </a:p>
          <a:p>
            <a:pPr lvl="1" algn="just">
              <a:lnSpc>
                <a:spcPct val="170000"/>
              </a:lnSpc>
            </a:pPr>
            <a:r>
              <a:rPr lang="it-IT" sz="4000" dirty="0" smtClean="0"/>
              <a:t>Almost all the results were around 3 (Neutral). We therefore thought that students did not identify with any of these values. </a:t>
            </a:r>
          </a:p>
          <a:p>
            <a:pPr lvl="1" algn="just">
              <a:lnSpc>
                <a:spcPct val="170000"/>
              </a:lnSpc>
            </a:pPr>
            <a:r>
              <a:rPr lang="it-IT" sz="4000" dirty="0" smtClean="0"/>
              <a:t>Debate was created asking new opinions:  </a:t>
            </a:r>
            <a:r>
              <a:rPr lang="en-US" sz="4000" dirty="0" smtClean="0"/>
              <a:t>Laughing together/Empathy/A non  toxic </a:t>
            </a:r>
            <a:r>
              <a:rPr lang="en-US" sz="4000" dirty="0" err="1" smtClean="0"/>
              <a:t>realtionship</a:t>
            </a:r>
            <a:r>
              <a:rPr lang="en-US" sz="4000" dirty="0" smtClean="0"/>
              <a:t>/</a:t>
            </a:r>
            <a:r>
              <a:rPr lang="es-ES" sz="4000" dirty="0" err="1" smtClean="0"/>
              <a:t>Admiration</a:t>
            </a:r>
            <a:r>
              <a:rPr lang="es-ES" sz="4000" dirty="0" smtClean="0"/>
              <a:t>.</a:t>
            </a:r>
          </a:p>
          <a:p>
            <a:pPr>
              <a:lnSpc>
                <a:spcPct val="170000"/>
              </a:lnSpc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 1 - Stereotypes analysis and good practices to break them down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3400" b="1" dirty="0" smtClean="0"/>
              <a:t>       </a:t>
            </a:r>
            <a:r>
              <a:rPr lang="en-US" sz="2600" b="1" dirty="0" smtClean="0"/>
              <a:t>What is the level of acceptability of gender based violence from the questions?</a:t>
            </a:r>
            <a:endParaRPr lang="en-US" sz="2900" b="1" dirty="0" smtClean="0"/>
          </a:p>
          <a:p>
            <a:pPr algn="ctr">
              <a:buNone/>
            </a:pPr>
            <a:r>
              <a:rPr lang="en-US" sz="2600" b="1" dirty="0" smtClean="0"/>
              <a:t>	</a:t>
            </a:r>
            <a:endParaRPr lang="es-ES" sz="2600" dirty="0" smtClean="0"/>
          </a:p>
          <a:p>
            <a:r>
              <a:rPr lang="en-US" dirty="0" smtClean="0"/>
              <a:t>Acceptance of sexist statements from the questionnaire:</a:t>
            </a:r>
          </a:p>
          <a:p>
            <a:pPr lvl="1" algn="just">
              <a:lnSpc>
                <a:spcPct val="170000"/>
              </a:lnSpc>
            </a:pPr>
            <a:r>
              <a:rPr lang="en-US" dirty="0" smtClean="0"/>
              <a:t>Centre 1:  the sexist beliefs were worse valued. Not possible to conclude if their answers were based on "social desirability" or on truly personal criteria. </a:t>
            </a:r>
            <a:r>
              <a:rPr lang="en-US" u="sng" dirty="0" smtClean="0"/>
              <a:t>Results = NO sexist</a:t>
            </a:r>
            <a:endParaRPr lang="es-ES" u="sng" dirty="0" smtClean="0"/>
          </a:p>
          <a:p>
            <a:pPr lvl="1" algn="just">
              <a:lnSpc>
                <a:spcPct val="170000"/>
              </a:lnSpc>
            </a:pPr>
            <a:r>
              <a:rPr lang="en-US" dirty="0" smtClean="0"/>
              <a:t>Centre 2: the acceptance of the statements was much higher, not positioning themselves in support of neither against the statements. Given the sexist nature of the statements. </a:t>
            </a:r>
            <a:r>
              <a:rPr lang="en-US" u="sng" dirty="0" smtClean="0"/>
              <a:t>Results = sexist</a:t>
            </a:r>
          </a:p>
          <a:p>
            <a:pPr lvl="1" algn="just"/>
            <a:endParaRPr lang="en-US" dirty="0" smtClean="0"/>
          </a:p>
          <a:p>
            <a:pPr lvl="1" algn="just">
              <a:buNone/>
            </a:pPr>
            <a:endParaRPr lang="es-ES" dirty="0" smtClean="0"/>
          </a:p>
          <a:p>
            <a:r>
              <a:rPr lang="en-US" dirty="0" smtClean="0"/>
              <a:t>Students’ opinion about the concept of "gender violence”:</a:t>
            </a:r>
          </a:p>
          <a:p>
            <a:pPr lvl="1" algn="just">
              <a:lnSpc>
                <a:spcPct val="170000"/>
              </a:lnSpc>
            </a:pPr>
            <a:r>
              <a:rPr lang="en-US" dirty="0" smtClean="0"/>
              <a:t>Centre 1: did not show agreement or disagreement with the concept. Exception: 1 student was against the terminology  feminism.</a:t>
            </a:r>
            <a:endParaRPr lang="es-ES" dirty="0" smtClean="0"/>
          </a:p>
          <a:p>
            <a:pPr lvl="1" algn="just">
              <a:lnSpc>
                <a:spcPct val="170000"/>
              </a:lnSpc>
            </a:pPr>
            <a:r>
              <a:rPr lang="en-US" dirty="0" smtClean="0"/>
              <a:t>Centre 2: the resistance was clear. Several students used typical examples to defend the irrelevance of Gender violence law: "What if my girlfriend hits me, it's okay", "There are a lot of false allegations because of this law” 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 1 - Stereotypes analysis and good practices to break them down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600" b="1" dirty="0" smtClean="0"/>
              <a:t>What is the educators’ opinion about their students?</a:t>
            </a:r>
          </a:p>
          <a:p>
            <a:pPr algn="ctr">
              <a:buNone/>
            </a:pPr>
            <a:endParaRPr lang="en-US" sz="2900" b="1" dirty="0" smtClean="0"/>
          </a:p>
          <a:p>
            <a:pPr algn="just">
              <a:lnSpc>
                <a:spcPct val="150000"/>
              </a:lnSpc>
            </a:pPr>
            <a:r>
              <a:rPr lang="en-US" sz="1500" dirty="0" smtClean="0"/>
              <a:t>The results 1</a:t>
            </a:r>
            <a:r>
              <a:rPr lang="en-US" sz="1500" baseline="30000" dirty="0" smtClean="0"/>
              <a:t>st</a:t>
            </a:r>
            <a:r>
              <a:rPr lang="en-US" sz="1500" dirty="0" smtClean="0"/>
              <a:t> section: </a:t>
            </a:r>
            <a:r>
              <a:rPr lang="en-US" sz="1100" dirty="0" smtClean="0"/>
              <a:t>tendency to value the </a:t>
            </a:r>
            <a:r>
              <a:rPr lang="en-US" sz="1100" u="sng" dirty="0" smtClean="0"/>
              <a:t>students' opinion as more sexist</a:t>
            </a:r>
            <a:r>
              <a:rPr lang="en-US" sz="1100" dirty="0" smtClean="0"/>
              <a:t>. Although teachers show a clear rejection of sexist or gender stereotyped statements. Consider the students to have ingrained sexist beliefs. </a:t>
            </a:r>
          </a:p>
          <a:p>
            <a:pPr algn="just">
              <a:lnSpc>
                <a:spcPct val="150000"/>
              </a:lnSpc>
              <a:buNone/>
            </a:pPr>
            <a:endParaRPr lang="en-US" sz="1100" dirty="0" smtClean="0"/>
          </a:p>
          <a:p>
            <a:pPr algn="just">
              <a:lnSpc>
                <a:spcPct val="150000"/>
              </a:lnSpc>
            </a:pPr>
            <a:r>
              <a:rPr lang="en-US" sz="1500" dirty="0" smtClean="0"/>
              <a:t>The results 2</a:t>
            </a:r>
            <a:r>
              <a:rPr lang="en-US" sz="1500" baseline="30000" dirty="0" smtClean="0"/>
              <a:t>nd</a:t>
            </a:r>
            <a:r>
              <a:rPr lang="en-US" sz="1500" dirty="0" smtClean="0"/>
              <a:t> section: </a:t>
            </a:r>
            <a:r>
              <a:rPr lang="en-US" sz="1000" dirty="0" smtClean="0"/>
              <a:t>in a very slight way teachers consider that for students (more accentuated  for boys) physical aspects + sexuality = relevant in their relationships. But students’ results did not show this in a clear way. </a:t>
            </a:r>
            <a:endParaRPr lang="es-E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EAE53390176D4A811785D2977C271D" ma:contentTypeVersion="13" ma:contentTypeDescription="Crear nuevo documento." ma:contentTypeScope="" ma:versionID="d9baab600bd0b2e7e10b9c6bec3b8d1f">
  <xsd:schema xmlns:xsd="http://www.w3.org/2001/XMLSchema" xmlns:xs="http://www.w3.org/2001/XMLSchema" xmlns:p="http://schemas.microsoft.com/office/2006/metadata/properties" xmlns:ns2="edf134e1-7d41-41f5-b0e0-96637d74abb8" xmlns:ns3="05bb38e5-5de9-420a-8684-1aeebdd98d72" targetNamespace="http://schemas.microsoft.com/office/2006/metadata/properties" ma:root="true" ma:fieldsID="d0f3d868f6abf9d7cddf4c27c3ca50c3" ns2:_="" ns3:_="">
    <xsd:import namespace="edf134e1-7d41-41f5-b0e0-96637d74abb8"/>
    <xsd:import namespace="05bb38e5-5de9-420a-8684-1aeebdd98d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134e1-7d41-41f5-b0e0-96637d74a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b38e5-5de9-420a-8684-1aeebdd98d7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F74080-736A-44CD-B8BE-BF21D3279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f134e1-7d41-41f5-b0e0-96637d74abb8"/>
    <ds:schemaRef ds:uri="05bb38e5-5de9-420a-8684-1aeebdd98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9DC57D-9BBF-414D-BDC3-B3F50A1663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D1EDC-9129-4330-9966-9C46E41664F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839</TotalTime>
  <Words>881</Words>
  <Application>Microsoft Office PowerPoint</Application>
  <PresentationFormat>Presentación en pantalla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Civil</vt:lpstr>
      <vt:lpstr>IO1- Spanish results</vt:lpstr>
      <vt:lpstr>  IO 1 - Stereotypes analysis and good practices to break them down </vt:lpstr>
      <vt:lpstr> IO 1 - Stereotypes analysis and good practices to break them down </vt:lpstr>
      <vt:lpstr>IO 1 - Stereotypes analysis and good practices to break them down</vt:lpstr>
      <vt:lpstr>IO 1 - Stereotypes analysis and good practices to break them down</vt:lpstr>
      <vt:lpstr>IO 1 - Stereotypes analysis and good practices to break them down</vt:lpstr>
      <vt:lpstr>IO 1 - Stereotypes analysis and good practices to break them down</vt:lpstr>
      <vt:lpstr>IO 1 - Stereotypes analysis and good practices to break them down</vt:lpstr>
      <vt:lpstr>IO 1 - Stereotypes analysis and good practices to break them down</vt:lpstr>
      <vt:lpstr>IO 1 - Stereotypes analysis and good practices to break them down</vt:lpstr>
      <vt:lpstr>IO 1 - Stereotypes analysis and good practices to break them down</vt:lpstr>
      <vt:lpstr>IO 1 - Stereotypes analysis and good practices to break them down</vt:lpstr>
      <vt:lpstr>Thank you for listening!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IO1- Spanish results</dc:title>
  <dc:creator>JUMPER</dc:creator>
  <cp:lastModifiedBy>JUMPER</cp:lastModifiedBy>
  <cp:revision>29</cp:revision>
  <dcterms:created xsi:type="dcterms:W3CDTF">2020-11-30T15:01:47Z</dcterms:created>
  <dcterms:modified xsi:type="dcterms:W3CDTF">2020-12-03T13:08:49Z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0x01010012EAE53390176D4A811785D2977C271D</vt:lpwstr>
  </property>
</Properties>
</file>