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Arv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En/u5v69u8LdzMufjzDyv06b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45807-549C-4553-B05D-2F7AFD354099}" v="8" dt="2022-07-12T08:10:00.102"/>
  </p1510:revLst>
</p1510:revInfo>
</file>

<file path=ppt/tableStyles.xml><?xml version="1.0" encoding="utf-8"?>
<a:tblStyleLst xmlns:a="http://schemas.openxmlformats.org/drawingml/2006/main" def="{B1604769-4E47-4C7B-8F71-EEFB682B2E22}">
  <a:tblStyle styleId="{B1604769-4E47-4C7B-8F71-EEFB682B2E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9"/>
          </a:solidFill>
        </a:fill>
      </a:tcStyle>
    </a:wholeTbl>
    <a:band1H>
      <a:tcTxStyle b="off" i="off"/>
      <a:tcStyle>
        <a:tcBdr/>
        <a:fill>
          <a:solidFill>
            <a:srgbClr val="CCE1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1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2.jpg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3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27" name="Google Shape;27;p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Death_to_stock_photography_Vibrant-(9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Death_to_stock_photography_Vibrant-(10-of-10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Death_to_stock_communicate_hands_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 descr="Death_to_stock_communicate_hands_9-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" descr="DeathtoStock_Clementine1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 descr="Death_to_stock_communicate_hands_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 descr="DeathtoStock_Simplify3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 descr="Death_to_stock_communicate_hands_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 descr="Death_to_stock_communicate_hands_3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286767" y="1358900"/>
            <a:ext cx="96096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763757" y="6153868"/>
            <a:ext cx="691600" cy="6916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5" descr="Death_to_stock_communicate_hands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33" y="1326733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 descr="DeathtoStock_Simplify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33" y="4087634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/>
          <p:nvPr/>
        </p:nvSpPr>
        <p:spPr>
          <a:xfrm>
            <a:off x="10810393" y="41468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5" descr="DeathtoStock_Wire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6701" y="1383601"/>
            <a:ext cx="2779300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9426697" y="13836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9426697" y="56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810304" y="41628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1376969" y="1326740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-4659" y="2710349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1376969" y="4087635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2760571" y="6166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flipH="1">
            <a:off x="2068979" y="2018721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" descr="Death_to_stock_communicate_hands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0313" y="-6"/>
            <a:ext cx="1383753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5"/>
          <p:cNvGrpSpPr/>
          <p:nvPr/>
        </p:nvGrpSpPr>
        <p:grpSpPr>
          <a:xfrm>
            <a:off x="1746843" y="4441899"/>
            <a:ext cx="643853" cy="675071"/>
            <a:chOff x="5961125" y="1623900"/>
            <a:chExt cx="427450" cy="448175"/>
          </a:xfrm>
        </p:grpSpPr>
        <p:sp>
          <p:nvSpPr>
            <p:cNvPr id="77" name="Google Shape;77;p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5"/>
          <p:cNvSpPr/>
          <p:nvPr/>
        </p:nvSpPr>
        <p:spPr>
          <a:xfrm>
            <a:off x="9798733" y="1755632"/>
            <a:ext cx="639531" cy="63953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 descr="DeathtoStock_Simplify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5207" y="-1"/>
            <a:ext cx="1246700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716" y="2487724"/>
            <a:ext cx="2496249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9700279" y="5"/>
            <a:ext cx="12468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945199" y="1246715"/>
            <a:ext cx="12468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9700279" y="3727308"/>
            <a:ext cx="1246800" cy="1246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7" y="5611299"/>
            <a:ext cx="12468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246709" y="5611303"/>
            <a:ext cx="6232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-1" y="6234825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0321944" y="1246689"/>
            <a:ext cx="6232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1568785" y="623519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0252715" y="4133532"/>
            <a:ext cx="547079" cy="4976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 flipH="1">
            <a:off x="9847447" y="4070140"/>
            <a:ext cx="364000" cy="33109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 descr="DeathtoStock_Clementine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4467" y="2760901"/>
            <a:ext cx="1383767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 descr="Death_to_stock_communicate_hands_9-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34" y="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8040881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0808327" y="2762341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808315" y="13795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-391" y="4782392"/>
            <a:ext cx="13836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4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-412" y="4782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500297" y="4150888"/>
            <a:ext cx="6916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9424455" y="-12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11136361" y="1707529"/>
            <a:ext cx="727539" cy="727539"/>
            <a:chOff x="5941025" y="3634400"/>
            <a:chExt cx="467650" cy="467650"/>
          </a:xfrm>
        </p:grpSpPr>
        <p:sp>
          <p:nvSpPr>
            <p:cNvPr id="116" name="Google Shape;116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1043" y="2476011"/>
            <a:ext cx="1240956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519" y="22"/>
            <a:ext cx="248448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9712065" y="2477981"/>
            <a:ext cx="12408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0951115" y="3716987"/>
            <a:ext cx="12408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9712065" y="12"/>
            <a:ext cx="1240800" cy="1240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8" y="5617179"/>
            <a:ext cx="12408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0" y="4996951"/>
            <a:ext cx="6204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620219" y="5617175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9091835" y="-1"/>
            <a:ext cx="6204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0330792" y="3089496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10026451" y="322620"/>
            <a:ext cx="595635" cy="595600"/>
            <a:chOff x="1923675" y="1633650"/>
            <a:chExt cx="436000" cy="435975"/>
          </a:xfrm>
        </p:grpSpPr>
        <p:sp>
          <p:nvSpPr>
            <p:cNvPr id="135" name="Google Shape;135;p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 descr="Death_to_stock_photography_Vibrant-(10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99562" y="1249014"/>
            <a:ext cx="2492333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9699860" y="2494328"/>
            <a:ext cx="1249200" cy="12492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 descr="Death_to_stock_photography_Vibrant-(9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2733" y="-2"/>
            <a:ext cx="124916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10942807" y="3743421"/>
            <a:ext cx="1249200" cy="1249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9699869" y="75"/>
            <a:ext cx="1249200" cy="12492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7" y="5608985"/>
            <a:ext cx="1249200" cy="12492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249020" y="6233316"/>
            <a:ext cx="6244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-1" y="5608981"/>
            <a:ext cx="6244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567567" y="4990659"/>
            <a:ext cx="6244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1567573" y="4366332"/>
            <a:ext cx="624400" cy="624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10126153" y="2820700"/>
            <a:ext cx="396868" cy="629149"/>
            <a:chOff x="6718575" y="2318625"/>
            <a:chExt cx="256950" cy="407375"/>
          </a:xfrm>
        </p:grpSpPr>
        <p:sp>
          <p:nvSpPr>
            <p:cNvPr id="154" name="Google Shape;15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9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Death_to_stock_communicate_hands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7" name="Google Shape;167;p10" descr="Death_to_stock_communicate_hands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4" y="4090736"/>
            <a:ext cx="13836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10808331" y="13836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9426709" y="1383592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691600" y="3399129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11498264" y="41526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1498255" y="691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 descr="DeathtoStock_CreativeSpace4-11.4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8333" y="2763100"/>
            <a:ext cx="13836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0"/>
          <p:cNvGrpSpPr/>
          <p:nvPr/>
        </p:nvGrpSpPr>
        <p:grpSpPr>
          <a:xfrm>
            <a:off x="9775634" y="387183"/>
            <a:ext cx="685741" cy="609235"/>
            <a:chOff x="5292575" y="3681900"/>
            <a:chExt cx="420150" cy="373275"/>
          </a:xfrm>
        </p:grpSpPr>
        <p:sp>
          <p:nvSpPr>
            <p:cNvPr id="177" name="Google Shape;177;p1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□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"/>
          <p:cNvGraphicFramePr/>
          <p:nvPr>
            <p:extLst>
              <p:ext uri="{D42A27DB-BD31-4B8C-83A1-F6EECF244321}">
                <p14:modId xmlns:p14="http://schemas.microsoft.com/office/powerpoint/2010/main" val="1577938199"/>
              </p:ext>
            </p:extLst>
          </p:nvPr>
        </p:nvGraphicFramePr>
        <p:xfrm>
          <a:off x="0" y="590815"/>
          <a:ext cx="11363029" cy="6267185"/>
        </p:xfrm>
        <a:graphic>
          <a:graphicData uri="http://schemas.openxmlformats.org/drawingml/2006/table">
            <a:tbl>
              <a:tblPr firstRow="1" bandRow="1">
                <a:noFill/>
                <a:tableStyleId>{B1604769-4E47-4C7B-8F71-EEFB682B2E22}</a:tableStyleId>
              </a:tblPr>
              <a:tblGrid>
                <a:gridCol w="233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36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dirty="0"/>
                        <a:t>Unidad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dirty="0"/>
                        <a:t>Reconocer y analizar los estereotipos</a:t>
                      </a:r>
                      <a:r>
                        <a:rPr lang="fr-FR" sz="1400" b="0" dirty="0"/>
                        <a:t>.</a:t>
                      </a:r>
                      <a:endParaRPr sz="1400" b="0" dirty="0"/>
                    </a:p>
                    <a:p>
                      <a:pPr marL="0" marR="3810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dirty="0"/>
                        <a:t>Unidad 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dirty="0"/>
                        <a:t>Marco legal</a:t>
                      </a:r>
                      <a:endParaRPr sz="1400" b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FR" sz="1400" b="0" dirty="0"/>
                        <a:t>Unidad 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FR" sz="1400" b="0" dirty="0" err="1"/>
                        <a:t>Aspectos</a:t>
                      </a:r>
                      <a:r>
                        <a:rPr lang="fr-FR" sz="1400" b="0" dirty="0"/>
                        <a:t> </a:t>
                      </a:r>
                      <a:r>
                        <a:rPr lang="fr-FR" sz="1400" b="0" dirty="0" err="1"/>
                        <a:t>Psicológicos</a:t>
                      </a:r>
                      <a:r>
                        <a:rPr lang="fr-FR" sz="1400" b="0" dirty="0"/>
                        <a:t> de la </a:t>
                      </a:r>
                      <a:r>
                        <a:rPr lang="fr-FR" sz="1400" b="0" dirty="0" err="1"/>
                        <a:t>violencia</a:t>
                      </a:r>
                      <a:r>
                        <a:rPr lang="fr-FR" sz="1400" b="0" dirty="0"/>
                        <a:t> de </a:t>
                      </a:r>
                      <a:r>
                        <a:rPr lang="fr-FR" sz="1400" b="0" dirty="0" err="1"/>
                        <a:t>género</a:t>
                      </a:r>
                      <a:endParaRPr sz="1400" b="0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400" b="0" dirty="0"/>
                        <a:t>Unidad 4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400" b="0" dirty="0"/>
                        <a:t>Transmisión cultural y generacional del estereotipo y la violencia</a:t>
                      </a:r>
                      <a:endParaRPr sz="14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935">
                <a:tc>
                  <a:txBody>
                    <a:bodyPr/>
                    <a:lstStyle/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Explicar cuáles son los objetivos del proyecto UP &amp; UP.</a:t>
                      </a:r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Identificar qué es un estereotipo de género.</a:t>
                      </a:r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Reconocer la situación actual en cada país socio.</a:t>
                      </a:r>
                    </a:p>
                    <a:p>
                      <a:pPr marL="17145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Exponer los datos y estadísticas obtenidos de los resultados de cada país socio.</a:t>
                      </a:r>
                      <a:endParaRPr sz="11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Distinguir los diferentes instrumentos internacionales y europeos sobre los derechos del niño, derechos de la mujer y la VG.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Identificar y reconocer la legislación y las políticas internacionales y europeas sobre los derechos del niño, derechos de la mujer, los estereotipos de género y la VG.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.Describir el marco jurídico nacional sobre los estereotipos de género y la VG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Reconocer cómo ejercer los derechos legales personales.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Distinguir la diferencia entre sexo, sexo asignado al nacer y género.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Identificar qué es un estereotipo y la diferencia entre los estereotipos de género.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Analizar la complejidad de la VG: antecedentes históricos y datos y estadísticas actuales.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Comparar las diferentes formas de VG.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Clasificar los factores de riesgo y de protección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Señalar el impacto y los efectos de la VG en los adolescentes y sus relaciones.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Enunciar los datos estadísticos y la frecuencia de la VG.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Interpretar con mayor facilidad y rapidez los comportamientos y formas de reaccionar que pueden desembocar en conductas de maltrato.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Contrastar diferentes comportamientos que tienen una base psicológica/psiquiátrica en víctimas y agresores.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Reconocer el "ciclo de la violencia" y sus consecuencias.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Conocer mejor el concepto de testigo de la violencia.</a:t>
                      </a:r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endParaRPr lang="es-ES" sz="1100" dirty="0"/>
                    </a:p>
                    <a:p>
                      <a:pPr marL="171450" marR="0" lvl="0" indent="-171450" algn="just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0" name="Google Shape;1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4085" y="5619833"/>
            <a:ext cx="785429" cy="827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-433771" y="-75822"/>
            <a:ext cx="10158900" cy="91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i="0" u="none" strike="noStrike" cap="none" dirty="0">
                <a:solidFill>
                  <a:srgbClr val="0D0F67"/>
                </a:solidFill>
                <a:latin typeface="Calibri"/>
                <a:ea typeface="Calibri"/>
                <a:cs typeface="Calibri"/>
                <a:sym typeface="Calibri"/>
              </a:rPr>
              <a:t>Formación en violencia de género para educadores - Resultados del aprendizaje</a:t>
            </a:r>
            <a:endParaRPr sz="2500" b="1" i="0" u="none" strike="noStrike" cap="none" dirty="0">
              <a:solidFill>
                <a:srgbClr val="0D0F6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bb38e5-5de9-420a-8684-1aeebdd98d72" xsi:nil="true"/>
    <lcf76f155ced4ddcb4097134ff3c332f xmlns="edf134e1-7d41-41f5-b0e0-96637d74a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EAE53390176D4A811785D2977C271D" ma:contentTypeVersion="17" ma:contentTypeDescription="Crear nuevo documento." ma:contentTypeScope="" ma:versionID="d3b9f3c84f08bcd23aa26e1f70e98196">
  <xsd:schema xmlns:xsd="http://www.w3.org/2001/XMLSchema" xmlns:xs="http://www.w3.org/2001/XMLSchema" xmlns:p="http://schemas.microsoft.com/office/2006/metadata/properties" xmlns:ns2="edf134e1-7d41-41f5-b0e0-96637d74abb8" xmlns:ns3="05bb38e5-5de9-420a-8684-1aeebdd98d72" targetNamespace="http://schemas.microsoft.com/office/2006/metadata/properties" ma:root="true" ma:fieldsID="902e92e17fff598c1c2384fc2259bfe2" ns2:_="" ns3:_="">
    <xsd:import namespace="edf134e1-7d41-41f5-b0e0-96637d74abb8"/>
    <xsd:import namespace="05bb38e5-5de9-420a-8684-1aeebdd98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134e1-7d41-41f5-b0e0-96637d74a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6186cc-146a-4567-a642-5d3d59312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38e5-5de9-420a-8684-1aeebdd98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7b0d94-91ef-45fb-b82a-7efd98e5dc31}" ma:internalName="TaxCatchAll" ma:showField="CatchAllData" ma:web="05bb38e5-5de9-420a-8684-1aeebdd98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0E9CE-A296-42E6-8CC9-D167DDF711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486B7-063E-4231-97DE-C3B04F90444B}">
  <ds:schemaRefs>
    <ds:schemaRef ds:uri="http://schemas.microsoft.com/office/2006/metadata/properties"/>
    <ds:schemaRef ds:uri="http://schemas.microsoft.com/office/infopath/2007/PartnerControls"/>
    <ds:schemaRef ds:uri="05bb38e5-5de9-420a-8684-1aeebdd98d72"/>
    <ds:schemaRef ds:uri="edf134e1-7d41-41f5-b0e0-96637d74abb8"/>
  </ds:schemaRefs>
</ds:datastoreItem>
</file>

<file path=customXml/itemProps3.xml><?xml version="1.0" encoding="utf-8"?>
<ds:datastoreItem xmlns:ds="http://schemas.openxmlformats.org/officeDocument/2006/customXml" ds:itemID="{B19719A8-30E5-4C38-8CF6-EC530E2B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134e1-7d41-41f5-b0e0-96637d74abb8"/>
    <ds:schemaRef ds:uri="05bb38e5-5de9-420a-8684-1aeebdd98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300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Arvo</vt:lpstr>
      <vt:lpstr>Titania template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Maria Carnieri</cp:lastModifiedBy>
  <cp:revision>2</cp:revision>
  <dcterms:created xsi:type="dcterms:W3CDTF">2022-01-09T13:59:59Z</dcterms:created>
  <dcterms:modified xsi:type="dcterms:W3CDTF">2022-08-30T12:46:04Z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0x01010012EAE53390176D4A811785D2977C271D</vt:lpwstr>
  </property>
</Properties>
</file>