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6858000" cy="9144000"/>
  <p:embeddedFontLst>
    <p:embeddedFont>
      <p:font typeface="League Spartan"/>
      <p:regular r:id="rId30"/>
      <p:bold r:id="rId31"/>
    </p:embeddedFont>
    <p:embeddedFont>
      <p:font typeface="Roboto"/>
      <p:bold r:id="rId32"/>
      <p:boldItalic r:id="rId33"/>
    </p:embeddedFont>
    <p:embeddedFont>
      <p:font typeface="Sansit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8" roundtripDataSignature="AMtx7mgTN3Yl3yPq7Q9cjri2HlQ6fGMj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eagueSpartan-bold.fntdata"/><Relationship Id="rId30" Type="http://schemas.openxmlformats.org/officeDocument/2006/relationships/font" Target="fonts/LeagueSpartan-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Sansita-bold.fntdata"/><Relationship Id="rId12" Type="http://schemas.openxmlformats.org/officeDocument/2006/relationships/slide" Target="slides/slide7.xml"/><Relationship Id="rId34" Type="http://schemas.openxmlformats.org/officeDocument/2006/relationships/font" Target="fonts/Sansita-regular.fntdata"/><Relationship Id="rId15" Type="http://schemas.openxmlformats.org/officeDocument/2006/relationships/slide" Target="slides/slide10.xml"/><Relationship Id="rId37" Type="http://schemas.openxmlformats.org/officeDocument/2006/relationships/font" Target="fonts/Sansita-boldItalic.fntdata"/><Relationship Id="rId14" Type="http://schemas.openxmlformats.org/officeDocument/2006/relationships/slide" Target="slides/slide9.xml"/><Relationship Id="rId36" Type="http://schemas.openxmlformats.org/officeDocument/2006/relationships/font" Target="fonts/Sansita-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1792288" y="612775"/>
            <a:ext cx="5486400" cy="4114800"/>
          </a:xfrm>
          <a:prstGeom prst="rect">
            <a:avLst/>
          </a:prstGeom>
          <a:noFill/>
          <a:ln>
            <a:noFill/>
          </a:ln>
        </p:spPr>
      </p:sp>
      <p:sp>
        <p:nvSpPr>
          <p:cNvPr id="64" name="Google Shape;64;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64.png"/><Relationship Id="rId5"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0.png"/><Relationship Id="rId9" Type="http://schemas.openxmlformats.org/officeDocument/2006/relationships/image" Target="../media/image32.png"/><Relationship Id="rId5" Type="http://schemas.openxmlformats.org/officeDocument/2006/relationships/image" Target="../media/image36.png"/><Relationship Id="rId6" Type="http://schemas.openxmlformats.org/officeDocument/2006/relationships/image" Target="../media/image39.png"/><Relationship Id="rId7" Type="http://schemas.openxmlformats.org/officeDocument/2006/relationships/image" Target="../media/image33.png"/><Relationship Id="rId8"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0" Type="http://schemas.openxmlformats.org/officeDocument/2006/relationships/image" Target="../media/image50.png"/><Relationship Id="rId11" Type="http://schemas.openxmlformats.org/officeDocument/2006/relationships/image" Target="../media/image44.png"/><Relationship Id="rId10" Type="http://schemas.openxmlformats.org/officeDocument/2006/relationships/image" Target="../media/image56.png"/><Relationship Id="rId21" Type="http://schemas.openxmlformats.org/officeDocument/2006/relationships/image" Target="../media/image55.png"/><Relationship Id="rId13" Type="http://schemas.openxmlformats.org/officeDocument/2006/relationships/image" Target="../media/image45.png"/><Relationship Id="rId12"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4.png"/><Relationship Id="rId9" Type="http://schemas.openxmlformats.org/officeDocument/2006/relationships/image" Target="../media/image46.png"/><Relationship Id="rId15" Type="http://schemas.openxmlformats.org/officeDocument/2006/relationships/image" Target="../media/image40.png"/><Relationship Id="rId14" Type="http://schemas.openxmlformats.org/officeDocument/2006/relationships/image" Target="../media/image57.png"/><Relationship Id="rId17" Type="http://schemas.openxmlformats.org/officeDocument/2006/relationships/image" Target="../media/image49.png"/><Relationship Id="rId16" Type="http://schemas.openxmlformats.org/officeDocument/2006/relationships/image" Target="../media/image51.png"/><Relationship Id="rId5" Type="http://schemas.openxmlformats.org/officeDocument/2006/relationships/image" Target="../media/image41.png"/><Relationship Id="rId19" Type="http://schemas.openxmlformats.org/officeDocument/2006/relationships/image" Target="../media/image58.png"/><Relationship Id="rId6" Type="http://schemas.openxmlformats.org/officeDocument/2006/relationships/image" Target="../media/image35.png"/><Relationship Id="rId18" Type="http://schemas.openxmlformats.org/officeDocument/2006/relationships/image" Target="../media/image48.png"/><Relationship Id="rId7" Type="http://schemas.openxmlformats.org/officeDocument/2006/relationships/image" Target="../media/image43.png"/><Relationship Id="rId8"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63.png"/><Relationship Id="rId7" Type="http://schemas.openxmlformats.org/officeDocument/2006/relationships/image" Target="../media/image62.png"/><Relationship Id="rId8"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10" Type="http://schemas.openxmlformats.org/officeDocument/2006/relationships/image" Target="../media/image3.png"/><Relationship Id="rId9"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8.pn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83" name="Shape 83"/>
        <p:cNvGrpSpPr/>
        <p:nvPr/>
      </p:nvGrpSpPr>
      <p:grpSpPr>
        <a:xfrm>
          <a:off x="0" y="0"/>
          <a:ext cx="0" cy="0"/>
          <a:chOff x="0" y="0"/>
          <a:chExt cx="0" cy="0"/>
        </a:xfrm>
      </p:grpSpPr>
      <p:sp>
        <p:nvSpPr>
          <p:cNvPr id="84" name="Google Shape;84;p1"/>
          <p:cNvSpPr txBox="1"/>
          <p:nvPr/>
        </p:nvSpPr>
        <p:spPr>
          <a:xfrm>
            <a:off x="2137674" y="3240862"/>
            <a:ext cx="14012652" cy="3276494"/>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4655" u="none" cap="none" strike="noStrike">
                <a:solidFill>
                  <a:srgbClr val="CDFE64"/>
                </a:solidFill>
                <a:latin typeface="League Spartan"/>
                <a:ea typeface="League Spartan"/>
                <a:cs typeface="League Spartan"/>
                <a:sym typeface="League Spartan"/>
              </a:rPr>
              <a:t>DOUBLE TAP FOR GENDER AWARENESS: </a:t>
            </a:r>
            <a:r>
              <a:rPr b="0" i="0" lang="en-US" sz="4655" u="none" cap="none" strike="noStrike">
                <a:solidFill>
                  <a:srgbClr val="FFFFFF"/>
                </a:solidFill>
                <a:latin typeface="League Spartan"/>
                <a:ea typeface="League Spartan"/>
                <a:cs typeface="League Spartan"/>
                <a:sym typeface="League Spartan"/>
              </a:rPr>
              <a:t>SOCIAL MEDIA’S ROLE IN SHAPING YOUTH VIEWS ON GENDER STEREOTYPES AND GENDER-BASED VIOLENCE</a:t>
            </a:r>
            <a:endParaRPr/>
          </a:p>
        </p:txBody>
      </p:sp>
      <p:sp>
        <p:nvSpPr>
          <p:cNvPr id="85" name="Google Shape;85;p1"/>
          <p:cNvSpPr/>
          <p:nvPr/>
        </p:nvSpPr>
        <p:spPr>
          <a:xfrm>
            <a:off x="7869509" y="217491"/>
            <a:ext cx="2896644" cy="1622417"/>
          </a:xfrm>
          <a:custGeom>
            <a:rect b="b" l="l" r="r" t="t"/>
            <a:pathLst>
              <a:path extrusionOk="0" h="1622417" w="2896644">
                <a:moveTo>
                  <a:pt x="0" y="0"/>
                </a:moveTo>
                <a:lnTo>
                  <a:pt x="2896644" y="0"/>
                </a:lnTo>
                <a:lnTo>
                  <a:pt x="2896644" y="1622418"/>
                </a:lnTo>
                <a:lnTo>
                  <a:pt x="0" y="1622418"/>
                </a:lnTo>
                <a:lnTo>
                  <a:pt x="0" y="0"/>
                </a:lnTo>
                <a:close/>
              </a:path>
            </a:pathLst>
          </a:custGeom>
          <a:blipFill rotWithShape="1">
            <a:blip r:embed="rId3">
              <a:alphaModFix/>
            </a:blip>
            <a:stretch>
              <a:fillRect b="0" l="0" r="0" t="0"/>
            </a:stretch>
          </a:blipFill>
          <a:ln>
            <a:noFill/>
          </a:ln>
        </p:spPr>
      </p:sp>
      <p:sp>
        <p:nvSpPr>
          <p:cNvPr id="86" name="Google Shape;86;p1"/>
          <p:cNvSpPr txBox="1"/>
          <p:nvPr/>
        </p:nvSpPr>
        <p:spPr>
          <a:xfrm>
            <a:off x="6280741" y="2180649"/>
            <a:ext cx="6074179" cy="647469"/>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1" lang="en-US" sz="3724" u="none" cap="none" strike="noStrike">
                <a:solidFill>
                  <a:srgbClr val="FFFFFF"/>
                </a:solidFill>
                <a:latin typeface="Sansita"/>
                <a:ea typeface="Sansita"/>
                <a:cs typeface="Sansita"/>
                <a:sym typeface="Sansita"/>
              </a:rPr>
              <a:t>Welcome to the workshop!</a:t>
            </a:r>
            <a:endParaRPr/>
          </a:p>
        </p:txBody>
      </p:sp>
      <p:sp>
        <p:nvSpPr>
          <p:cNvPr id="87" name="Google Shape;87;p1"/>
          <p:cNvSpPr/>
          <p:nvPr/>
        </p:nvSpPr>
        <p:spPr>
          <a:xfrm flipH="1" rot="-5400000">
            <a:off x="0" y="14500"/>
            <a:ext cx="3475116" cy="3475116"/>
          </a:xfrm>
          <a:custGeom>
            <a:rect b="b" l="l" r="r" t="t"/>
            <a:pathLst>
              <a:path extrusionOk="0" h="3475116" w="3475116">
                <a:moveTo>
                  <a:pt x="3475116" y="0"/>
                </a:moveTo>
                <a:lnTo>
                  <a:pt x="0" y="0"/>
                </a:lnTo>
                <a:lnTo>
                  <a:pt x="0" y="3475116"/>
                </a:lnTo>
                <a:lnTo>
                  <a:pt x="3475116" y="3475116"/>
                </a:lnTo>
                <a:lnTo>
                  <a:pt x="3475116" y="0"/>
                </a:lnTo>
                <a:close/>
              </a:path>
            </a:pathLst>
          </a:custGeom>
          <a:blipFill rotWithShape="1">
            <a:blip r:embed="rId4">
              <a:alphaModFix/>
            </a:blip>
            <a:stretch>
              <a:fillRect b="0" l="0" r="0" t="0"/>
            </a:stretch>
          </a:blipFill>
          <a:ln>
            <a:noFill/>
          </a:ln>
        </p:spPr>
      </p:sp>
      <p:sp>
        <p:nvSpPr>
          <p:cNvPr id="88" name="Google Shape;88;p1"/>
          <p:cNvSpPr/>
          <p:nvPr/>
        </p:nvSpPr>
        <p:spPr>
          <a:xfrm>
            <a:off x="12465714" y="5860852"/>
            <a:ext cx="5822286" cy="6424592"/>
          </a:xfrm>
          <a:custGeom>
            <a:rect b="b" l="l" r="r" t="t"/>
            <a:pathLst>
              <a:path extrusionOk="0" h="6424592" w="5822286">
                <a:moveTo>
                  <a:pt x="0" y="0"/>
                </a:moveTo>
                <a:lnTo>
                  <a:pt x="5822286" y="0"/>
                </a:lnTo>
                <a:lnTo>
                  <a:pt x="5822286" y="6424591"/>
                </a:lnTo>
                <a:lnTo>
                  <a:pt x="0" y="6424591"/>
                </a:lnTo>
                <a:lnTo>
                  <a:pt x="0" y="0"/>
                </a:lnTo>
                <a:close/>
              </a:path>
            </a:pathLst>
          </a:custGeom>
          <a:blipFill rotWithShape="1">
            <a:blip r:embed="rId5">
              <a:alphaModFix/>
            </a:blip>
            <a:stretch>
              <a:fillRect b="0" l="0" r="0" t="0"/>
            </a:stretch>
          </a:blipFill>
          <a:ln>
            <a:noFill/>
          </a:ln>
        </p:spPr>
      </p:sp>
      <p:sp>
        <p:nvSpPr>
          <p:cNvPr id="89" name="Google Shape;89;p1"/>
          <p:cNvSpPr/>
          <p:nvPr/>
        </p:nvSpPr>
        <p:spPr>
          <a:xfrm rot="-735386">
            <a:off x="15733863" y="4950540"/>
            <a:ext cx="1820477" cy="1567886"/>
          </a:xfrm>
          <a:custGeom>
            <a:rect b="b" l="l" r="r" t="t"/>
            <a:pathLst>
              <a:path extrusionOk="0" h="1567886" w="1820477">
                <a:moveTo>
                  <a:pt x="0" y="0"/>
                </a:moveTo>
                <a:lnTo>
                  <a:pt x="1820477" y="0"/>
                </a:lnTo>
                <a:lnTo>
                  <a:pt x="1820477" y="1567886"/>
                </a:lnTo>
                <a:lnTo>
                  <a:pt x="0" y="1567886"/>
                </a:lnTo>
                <a:lnTo>
                  <a:pt x="0" y="0"/>
                </a:lnTo>
                <a:close/>
              </a:path>
            </a:pathLst>
          </a:custGeom>
          <a:blipFill rotWithShape="1">
            <a:blip r:embed="rId6">
              <a:alphaModFix/>
            </a:blip>
            <a:stretch>
              <a:fillRect b="0" l="0" r="0" t="0"/>
            </a:stretch>
          </a:blipFill>
          <a:ln>
            <a:noFill/>
          </a:ln>
        </p:spPr>
      </p:sp>
      <p:sp>
        <p:nvSpPr>
          <p:cNvPr id="90" name="Google Shape;90;p1"/>
          <p:cNvSpPr/>
          <p:nvPr/>
        </p:nvSpPr>
        <p:spPr>
          <a:xfrm>
            <a:off x="16752459" y="7133180"/>
            <a:ext cx="947556" cy="969366"/>
          </a:xfrm>
          <a:custGeom>
            <a:rect b="b" l="l" r="r" t="t"/>
            <a:pathLst>
              <a:path extrusionOk="0" h="969366" w="947556">
                <a:moveTo>
                  <a:pt x="0" y="0"/>
                </a:moveTo>
                <a:lnTo>
                  <a:pt x="947556" y="0"/>
                </a:lnTo>
                <a:lnTo>
                  <a:pt x="947556" y="969366"/>
                </a:lnTo>
                <a:lnTo>
                  <a:pt x="0" y="969366"/>
                </a:lnTo>
                <a:lnTo>
                  <a:pt x="0" y="0"/>
                </a:lnTo>
                <a:close/>
              </a:path>
            </a:pathLst>
          </a:custGeom>
          <a:blipFill rotWithShape="1">
            <a:blip r:embed="rId7">
              <a:alphaModFix/>
            </a:blip>
            <a:stretch>
              <a:fillRect b="0" l="0" r="0" t="0"/>
            </a:stretch>
          </a:blipFill>
          <a:ln>
            <a:noFill/>
          </a:ln>
        </p:spPr>
      </p:sp>
      <p:sp>
        <p:nvSpPr>
          <p:cNvPr id="91" name="Google Shape;91;p1"/>
          <p:cNvSpPr txBox="1"/>
          <p:nvPr/>
        </p:nvSpPr>
        <p:spPr>
          <a:xfrm>
            <a:off x="4891099" y="6977726"/>
            <a:ext cx="8505802"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US" sz="2000" u="none" cap="none" strike="noStrike">
                <a:solidFill>
                  <a:srgbClr val="FFFFFF"/>
                </a:solidFill>
                <a:latin typeface="Sansita"/>
                <a:ea typeface="Sansita"/>
                <a:cs typeface="Sansita"/>
                <a:sym typeface="Sansita"/>
              </a:rPr>
              <a:t>This session is part of the UP&amp;UP FOR DIGITAL SOCIETY (UP&amp;UP4DS) project, funded by Erasmus+, work package #2 focusing on online content analysis and breaking down gender stereotypes.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209" name="Shape 209"/>
        <p:cNvGrpSpPr/>
        <p:nvPr/>
      </p:nvGrpSpPr>
      <p:grpSpPr>
        <a:xfrm>
          <a:off x="0" y="0"/>
          <a:ext cx="0" cy="0"/>
          <a:chOff x="0" y="0"/>
          <a:chExt cx="0" cy="0"/>
        </a:xfrm>
      </p:grpSpPr>
      <p:sp>
        <p:nvSpPr>
          <p:cNvPr id="210" name="Google Shape;210;p10"/>
          <p:cNvSpPr/>
          <p:nvPr/>
        </p:nvSpPr>
        <p:spPr>
          <a:xfrm flipH="1" rot="5400000">
            <a:off x="162416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11" name="Google Shape;211;p10"/>
          <p:cNvSpPr/>
          <p:nvPr/>
        </p:nvSpPr>
        <p:spPr>
          <a:xfrm flipH="1" rot="-5400000">
            <a:off x="110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12" name="Google Shape;212;p10"/>
          <p:cNvSpPr txBox="1"/>
          <p:nvPr/>
        </p:nvSpPr>
        <p:spPr>
          <a:xfrm>
            <a:off x="3463838" y="614429"/>
            <a:ext cx="12706548" cy="993775"/>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i="0" lang="en-US" sz="6999" u="none" cap="none" strike="noStrike">
                <a:solidFill>
                  <a:srgbClr val="FFFFFF"/>
                </a:solidFill>
                <a:latin typeface="Arial"/>
                <a:ea typeface="Arial"/>
                <a:cs typeface="Arial"/>
                <a:sym typeface="Arial"/>
              </a:rPr>
              <a:t>8 forms of cyber violence </a:t>
            </a:r>
            <a:endParaRPr/>
          </a:p>
        </p:txBody>
      </p:sp>
      <p:sp>
        <p:nvSpPr>
          <p:cNvPr id="213" name="Google Shape;213;p10"/>
          <p:cNvSpPr txBox="1"/>
          <p:nvPr/>
        </p:nvSpPr>
        <p:spPr>
          <a:xfrm>
            <a:off x="2235559" y="2364268"/>
            <a:ext cx="2721928" cy="42888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cyber stalking</a:t>
            </a:r>
            <a:endParaRPr/>
          </a:p>
        </p:txBody>
      </p:sp>
      <p:sp>
        <p:nvSpPr>
          <p:cNvPr id="214" name="Google Shape;214;p10"/>
          <p:cNvSpPr txBox="1"/>
          <p:nvPr/>
        </p:nvSpPr>
        <p:spPr>
          <a:xfrm>
            <a:off x="1858483" y="2985165"/>
            <a:ext cx="3584800" cy="2357889"/>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69" u="none" cap="none" strike="noStrike">
                <a:solidFill>
                  <a:srgbClr val="FFFFFF"/>
                </a:solidFill>
                <a:latin typeface="Arial"/>
                <a:ea typeface="Arial"/>
                <a:cs typeface="Arial"/>
                <a:sym typeface="Arial"/>
              </a:rPr>
              <a:t>When someone repeatedly tracks or harasses you online, making you feel unsafe.</a:t>
            </a:r>
            <a:endParaRPr/>
          </a:p>
          <a:p>
            <a:pPr indent="0" lvl="0" marL="0" marR="0" rtl="0" algn="ctr">
              <a:lnSpc>
                <a:spcPct val="140023"/>
              </a:lnSpc>
              <a:spcBef>
                <a:spcPts val="0"/>
              </a:spcBef>
              <a:spcAft>
                <a:spcPts val="0"/>
              </a:spcAft>
              <a:buNone/>
            </a:pPr>
            <a:r>
              <a:t/>
            </a:r>
            <a:endParaRPr b="1" i="0" sz="1669" u="none" cap="none" strike="noStrike">
              <a:solidFill>
                <a:srgbClr val="FFFFFF"/>
              </a:solidFill>
              <a:latin typeface="Arial"/>
              <a:ea typeface="Arial"/>
              <a:cs typeface="Arial"/>
              <a:sym typeface="Arial"/>
            </a:endParaRPr>
          </a:p>
          <a:p>
            <a:pPr indent="0" lvl="0" marL="0" marR="0" rtl="0" algn="ctr">
              <a:lnSpc>
                <a:spcPct val="140023"/>
              </a:lnSpc>
              <a:spcBef>
                <a:spcPts val="0"/>
              </a:spcBef>
              <a:spcAft>
                <a:spcPts val="0"/>
              </a:spcAft>
              <a:buNone/>
            </a:pPr>
            <a:r>
              <a:rPr b="0" i="1" lang="en-US" sz="1669" u="none" cap="none" strike="noStrike">
                <a:solidFill>
                  <a:srgbClr val="FFFFFF"/>
                </a:solidFill>
                <a:latin typeface="Sansita"/>
                <a:ea typeface="Sansita"/>
                <a:cs typeface="Sansita"/>
                <a:sym typeface="Sansita"/>
              </a:rPr>
              <a:t>For example, your ex secretly uses a location-sharing app to monitor where you go without your consent.</a:t>
            </a:r>
            <a:endParaRPr/>
          </a:p>
        </p:txBody>
      </p:sp>
      <p:sp>
        <p:nvSpPr>
          <p:cNvPr id="215" name="Google Shape;215;p10"/>
          <p:cNvSpPr txBox="1"/>
          <p:nvPr/>
        </p:nvSpPr>
        <p:spPr>
          <a:xfrm>
            <a:off x="5797250" y="1998729"/>
            <a:ext cx="3808231" cy="8746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cyber harassment &amp; bullying</a:t>
            </a:r>
            <a:endParaRPr/>
          </a:p>
        </p:txBody>
      </p:sp>
      <p:sp>
        <p:nvSpPr>
          <p:cNvPr id="216" name="Google Shape;216;p10"/>
          <p:cNvSpPr txBox="1"/>
          <p:nvPr/>
        </p:nvSpPr>
        <p:spPr>
          <a:xfrm>
            <a:off x="5931987" y="2985165"/>
            <a:ext cx="3538758" cy="2357889"/>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69" u="none" cap="none" strike="noStrike">
                <a:solidFill>
                  <a:srgbClr val="FFFFFF"/>
                </a:solidFill>
                <a:latin typeface="Arial"/>
                <a:ea typeface="Arial"/>
                <a:cs typeface="Arial"/>
                <a:sym typeface="Arial"/>
              </a:rPr>
              <a:t>When someone repeatedly attacks or humiliates you online.</a:t>
            </a:r>
            <a:endParaRPr/>
          </a:p>
          <a:p>
            <a:pPr indent="0" lvl="0" marL="0" marR="0" rtl="0" algn="ctr">
              <a:lnSpc>
                <a:spcPct val="140023"/>
              </a:lnSpc>
              <a:spcBef>
                <a:spcPts val="0"/>
              </a:spcBef>
              <a:spcAft>
                <a:spcPts val="0"/>
              </a:spcAft>
              <a:buNone/>
            </a:pPr>
            <a:r>
              <a:t/>
            </a:r>
            <a:endParaRPr b="1" i="0" sz="1669" u="none" cap="none" strike="noStrike">
              <a:solidFill>
                <a:srgbClr val="FFFFFF"/>
              </a:solidFill>
              <a:latin typeface="Arial"/>
              <a:ea typeface="Arial"/>
              <a:cs typeface="Arial"/>
              <a:sym typeface="Arial"/>
            </a:endParaRPr>
          </a:p>
          <a:p>
            <a:pPr indent="0" lvl="0" marL="0" marR="0" rtl="0" algn="ctr">
              <a:lnSpc>
                <a:spcPct val="140023"/>
              </a:lnSpc>
              <a:spcBef>
                <a:spcPts val="0"/>
              </a:spcBef>
              <a:spcAft>
                <a:spcPts val="0"/>
              </a:spcAft>
              <a:buNone/>
            </a:pPr>
            <a:r>
              <a:rPr b="0" i="1" lang="en-US" sz="1669" u="none" cap="none" strike="noStrike">
                <a:solidFill>
                  <a:srgbClr val="FFFFFF"/>
                </a:solidFill>
                <a:latin typeface="Sansita"/>
                <a:ea typeface="Sansita"/>
                <a:cs typeface="Sansita"/>
                <a:sym typeface="Sansita"/>
              </a:rPr>
              <a:t>For example, after you post a selfie, a group of people starts sending you hateful messages and making fun of you in the comments.</a:t>
            </a:r>
            <a:endParaRPr/>
          </a:p>
        </p:txBody>
      </p:sp>
      <p:sp>
        <p:nvSpPr>
          <p:cNvPr id="217" name="Google Shape;217;p10"/>
          <p:cNvSpPr txBox="1"/>
          <p:nvPr/>
        </p:nvSpPr>
        <p:spPr>
          <a:xfrm>
            <a:off x="10192890" y="2083110"/>
            <a:ext cx="2890988" cy="8746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online </a:t>
            </a:r>
            <a:endParaRPr/>
          </a:p>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hate speech</a:t>
            </a:r>
            <a:endParaRPr/>
          </a:p>
        </p:txBody>
      </p:sp>
      <p:sp>
        <p:nvSpPr>
          <p:cNvPr id="218" name="Google Shape;218;p10"/>
          <p:cNvSpPr txBox="1"/>
          <p:nvPr/>
        </p:nvSpPr>
        <p:spPr>
          <a:xfrm>
            <a:off x="9817112" y="3047056"/>
            <a:ext cx="3394635" cy="2357889"/>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69" u="none" cap="none" strike="noStrike">
                <a:solidFill>
                  <a:srgbClr val="FFFFFF"/>
                </a:solidFill>
                <a:latin typeface="Arial"/>
                <a:ea typeface="Arial"/>
                <a:cs typeface="Arial"/>
                <a:sym typeface="Arial"/>
              </a:rPr>
              <a:t>When someone spreads violent or sexist messages targeting you. </a:t>
            </a:r>
            <a:endParaRPr/>
          </a:p>
          <a:p>
            <a:pPr indent="0" lvl="0" marL="0" marR="0" rtl="0" algn="ctr">
              <a:lnSpc>
                <a:spcPct val="140023"/>
              </a:lnSpc>
              <a:spcBef>
                <a:spcPts val="0"/>
              </a:spcBef>
              <a:spcAft>
                <a:spcPts val="0"/>
              </a:spcAft>
              <a:buNone/>
            </a:pPr>
            <a:r>
              <a:t/>
            </a:r>
            <a:endParaRPr b="1" i="0" sz="1669" u="none" cap="none" strike="noStrike">
              <a:solidFill>
                <a:srgbClr val="FFFFFF"/>
              </a:solidFill>
              <a:latin typeface="Arial"/>
              <a:ea typeface="Arial"/>
              <a:cs typeface="Arial"/>
              <a:sym typeface="Arial"/>
            </a:endParaRPr>
          </a:p>
          <a:p>
            <a:pPr indent="0" lvl="0" marL="0" marR="0" rtl="0" algn="ctr">
              <a:lnSpc>
                <a:spcPct val="140023"/>
              </a:lnSpc>
              <a:spcBef>
                <a:spcPts val="0"/>
              </a:spcBef>
              <a:spcAft>
                <a:spcPts val="0"/>
              </a:spcAft>
              <a:buNone/>
            </a:pPr>
            <a:r>
              <a:rPr b="0" i="1" lang="en-US" sz="1669" u="none" cap="none" strike="noStrike">
                <a:solidFill>
                  <a:srgbClr val="FFFFFF"/>
                </a:solidFill>
                <a:latin typeface="Sansita"/>
                <a:ea typeface="Sansita"/>
                <a:cs typeface="Sansita"/>
                <a:sym typeface="Sansita"/>
              </a:rPr>
              <a:t>For example, you share your opinion on gender equality, and strangers flood your DMs with threats and misogynistic insults.</a:t>
            </a:r>
            <a:endParaRPr/>
          </a:p>
        </p:txBody>
      </p:sp>
      <p:sp>
        <p:nvSpPr>
          <p:cNvPr id="219" name="Google Shape;219;p10"/>
          <p:cNvSpPr txBox="1"/>
          <p:nvPr/>
        </p:nvSpPr>
        <p:spPr>
          <a:xfrm>
            <a:off x="13558253" y="2221625"/>
            <a:ext cx="3516651" cy="42888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revenge porn</a:t>
            </a:r>
            <a:endParaRPr/>
          </a:p>
        </p:txBody>
      </p:sp>
      <p:sp>
        <p:nvSpPr>
          <p:cNvPr id="220" name="Google Shape;220;p10"/>
          <p:cNvSpPr txBox="1"/>
          <p:nvPr/>
        </p:nvSpPr>
        <p:spPr>
          <a:xfrm>
            <a:off x="13558253" y="3047056"/>
            <a:ext cx="3701047" cy="2062614"/>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69" u="none" cap="none" strike="noStrike">
                <a:solidFill>
                  <a:srgbClr val="FFFFFF"/>
                </a:solidFill>
                <a:latin typeface="Arial"/>
                <a:ea typeface="Arial"/>
                <a:cs typeface="Arial"/>
                <a:sym typeface="Arial"/>
              </a:rPr>
              <a:t>When someone shares your private photos or videos without consent. </a:t>
            </a:r>
            <a:endParaRPr/>
          </a:p>
          <a:p>
            <a:pPr indent="0" lvl="0" marL="0" marR="0" rtl="0" algn="ctr">
              <a:lnSpc>
                <a:spcPct val="140023"/>
              </a:lnSpc>
              <a:spcBef>
                <a:spcPts val="0"/>
              </a:spcBef>
              <a:spcAft>
                <a:spcPts val="0"/>
              </a:spcAft>
              <a:buNone/>
            </a:pPr>
            <a:r>
              <a:t/>
            </a:r>
            <a:endParaRPr b="1" i="0" sz="1669" u="none" cap="none" strike="noStrike">
              <a:solidFill>
                <a:srgbClr val="FFFFFF"/>
              </a:solidFill>
              <a:latin typeface="Arial"/>
              <a:ea typeface="Arial"/>
              <a:cs typeface="Arial"/>
              <a:sym typeface="Arial"/>
            </a:endParaRPr>
          </a:p>
          <a:p>
            <a:pPr indent="0" lvl="0" marL="0" marR="0" rtl="0" algn="ctr">
              <a:lnSpc>
                <a:spcPct val="140023"/>
              </a:lnSpc>
              <a:spcBef>
                <a:spcPts val="0"/>
              </a:spcBef>
              <a:spcAft>
                <a:spcPts val="0"/>
              </a:spcAft>
              <a:buNone/>
            </a:pPr>
            <a:r>
              <a:rPr b="0" i="1" lang="en-US" sz="1669" u="none" cap="none" strike="noStrike">
                <a:solidFill>
                  <a:srgbClr val="FFFFFF"/>
                </a:solidFill>
                <a:latin typeface="Sansita"/>
                <a:ea typeface="Sansita"/>
                <a:cs typeface="Sansita"/>
                <a:sym typeface="Sansita"/>
              </a:rPr>
              <a:t>For example, you send a private photo to someone you trust, but later they threaten to leak it unless you send more.(sextortion).</a:t>
            </a:r>
            <a:endParaRPr/>
          </a:p>
        </p:txBody>
      </p:sp>
      <p:sp>
        <p:nvSpPr>
          <p:cNvPr id="221" name="Google Shape;221;p10"/>
          <p:cNvSpPr txBox="1"/>
          <p:nvPr/>
        </p:nvSpPr>
        <p:spPr>
          <a:xfrm>
            <a:off x="2160627" y="5875460"/>
            <a:ext cx="2980511" cy="8746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IoT-facilitated violence</a:t>
            </a:r>
            <a:endParaRPr/>
          </a:p>
        </p:txBody>
      </p:sp>
      <p:sp>
        <p:nvSpPr>
          <p:cNvPr id="222" name="Google Shape;222;p10"/>
          <p:cNvSpPr txBox="1"/>
          <p:nvPr/>
        </p:nvSpPr>
        <p:spPr>
          <a:xfrm>
            <a:off x="2111744" y="6923787"/>
            <a:ext cx="3078279" cy="2653164"/>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69" u="none" cap="none" strike="noStrike">
                <a:solidFill>
                  <a:srgbClr val="FFFFFF"/>
                </a:solidFill>
                <a:latin typeface="Arial"/>
                <a:ea typeface="Arial"/>
                <a:cs typeface="Arial"/>
                <a:sym typeface="Arial"/>
              </a:rPr>
              <a:t>When someone hacks your smart devices to harass or control you. </a:t>
            </a:r>
            <a:endParaRPr/>
          </a:p>
          <a:p>
            <a:pPr indent="0" lvl="0" marL="0" marR="0" rtl="0" algn="ctr">
              <a:lnSpc>
                <a:spcPct val="140023"/>
              </a:lnSpc>
              <a:spcBef>
                <a:spcPts val="0"/>
              </a:spcBef>
              <a:spcAft>
                <a:spcPts val="0"/>
              </a:spcAft>
              <a:buNone/>
            </a:pPr>
            <a:r>
              <a:t/>
            </a:r>
            <a:endParaRPr b="1" i="0" sz="1669" u="none" cap="none" strike="noStrike">
              <a:solidFill>
                <a:srgbClr val="FFFFFF"/>
              </a:solidFill>
              <a:latin typeface="Arial"/>
              <a:ea typeface="Arial"/>
              <a:cs typeface="Arial"/>
              <a:sym typeface="Arial"/>
            </a:endParaRPr>
          </a:p>
          <a:p>
            <a:pPr indent="0" lvl="0" marL="0" marR="0" rtl="0" algn="ctr">
              <a:lnSpc>
                <a:spcPct val="140023"/>
              </a:lnSpc>
              <a:spcBef>
                <a:spcPts val="0"/>
              </a:spcBef>
              <a:spcAft>
                <a:spcPts val="0"/>
              </a:spcAft>
              <a:buNone/>
            </a:pPr>
            <a:r>
              <a:rPr b="0" i="1" lang="en-US" sz="1669" u="none" cap="none" strike="noStrike">
                <a:solidFill>
                  <a:srgbClr val="FFFFFF"/>
                </a:solidFill>
                <a:latin typeface="Sansita"/>
                <a:ea typeface="Sansita"/>
                <a:cs typeface="Sansita"/>
                <a:sym typeface="Sansita"/>
              </a:rPr>
              <a:t>For example, your home security camera suddenly moves on its own, and you realize someone is watching you without permission.</a:t>
            </a:r>
            <a:endParaRPr/>
          </a:p>
        </p:txBody>
      </p:sp>
      <p:sp>
        <p:nvSpPr>
          <p:cNvPr id="223" name="Google Shape;223;p10"/>
          <p:cNvSpPr txBox="1"/>
          <p:nvPr/>
        </p:nvSpPr>
        <p:spPr>
          <a:xfrm>
            <a:off x="13966531" y="5875460"/>
            <a:ext cx="2721928" cy="42888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trolling</a:t>
            </a:r>
            <a:endParaRPr/>
          </a:p>
        </p:txBody>
      </p:sp>
      <p:sp>
        <p:nvSpPr>
          <p:cNvPr id="224" name="Google Shape;224;p10"/>
          <p:cNvSpPr txBox="1"/>
          <p:nvPr/>
        </p:nvSpPr>
        <p:spPr>
          <a:xfrm>
            <a:off x="13774647" y="6546456"/>
            <a:ext cx="3300258" cy="2062614"/>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69" u="none" cap="none" strike="noStrike">
                <a:solidFill>
                  <a:srgbClr val="FFFFFF"/>
                </a:solidFill>
                <a:latin typeface="Arial"/>
                <a:ea typeface="Arial"/>
                <a:cs typeface="Arial"/>
                <a:sym typeface="Arial"/>
              </a:rPr>
              <a:t>When people deliberately insult or provoke you online. </a:t>
            </a:r>
            <a:endParaRPr/>
          </a:p>
          <a:p>
            <a:pPr indent="0" lvl="0" marL="0" marR="0" rtl="0" algn="ctr">
              <a:lnSpc>
                <a:spcPct val="140023"/>
              </a:lnSpc>
              <a:spcBef>
                <a:spcPts val="0"/>
              </a:spcBef>
              <a:spcAft>
                <a:spcPts val="0"/>
              </a:spcAft>
              <a:buNone/>
            </a:pPr>
            <a:r>
              <a:t/>
            </a:r>
            <a:endParaRPr b="1" i="0" sz="1669" u="none" cap="none" strike="noStrike">
              <a:solidFill>
                <a:srgbClr val="FFFFFF"/>
              </a:solidFill>
              <a:latin typeface="Arial"/>
              <a:ea typeface="Arial"/>
              <a:cs typeface="Arial"/>
              <a:sym typeface="Arial"/>
            </a:endParaRPr>
          </a:p>
          <a:p>
            <a:pPr indent="0" lvl="0" marL="0" marR="0" rtl="0" algn="ctr">
              <a:lnSpc>
                <a:spcPct val="140023"/>
              </a:lnSpc>
              <a:spcBef>
                <a:spcPts val="0"/>
              </a:spcBef>
              <a:spcAft>
                <a:spcPts val="0"/>
              </a:spcAft>
              <a:buNone/>
            </a:pPr>
            <a:r>
              <a:rPr b="0" i="1" lang="en-US" sz="1669" u="none" cap="none" strike="noStrike">
                <a:solidFill>
                  <a:srgbClr val="FFFFFF"/>
                </a:solidFill>
                <a:latin typeface="Sansita"/>
                <a:ea typeface="Sansita"/>
                <a:cs typeface="Sansita"/>
                <a:sym typeface="Sansita"/>
              </a:rPr>
              <a:t>For example, you’re streaming a game and random users start spamming sexist comments to make you feel unwelcome.</a:t>
            </a:r>
            <a:endParaRPr/>
          </a:p>
        </p:txBody>
      </p:sp>
      <p:sp>
        <p:nvSpPr>
          <p:cNvPr id="225" name="Google Shape;225;p10"/>
          <p:cNvSpPr txBox="1"/>
          <p:nvPr/>
        </p:nvSpPr>
        <p:spPr>
          <a:xfrm>
            <a:off x="5897617" y="5875460"/>
            <a:ext cx="2721928" cy="42888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doxing</a:t>
            </a:r>
            <a:endParaRPr/>
          </a:p>
        </p:txBody>
      </p:sp>
      <p:sp>
        <p:nvSpPr>
          <p:cNvPr id="226" name="Google Shape;226;p10"/>
          <p:cNvSpPr txBox="1"/>
          <p:nvPr/>
        </p:nvSpPr>
        <p:spPr>
          <a:xfrm>
            <a:off x="5852532" y="6571930"/>
            <a:ext cx="3430056" cy="2653164"/>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69" u="none" cap="none" strike="noStrike">
                <a:solidFill>
                  <a:srgbClr val="FFFFFF"/>
                </a:solidFill>
                <a:latin typeface="Arial"/>
                <a:ea typeface="Arial"/>
                <a:cs typeface="Arial"/>
                <a:sym typeface="Arial"/>
              </a:rPr>
              <a:t>When someone shares your private details online, putting you at risk.</a:t>
            </a:r>
            <a:endParaRPr/>
          </a:p>
          <a:p>
            <a:pPr indent="0" lvl="0" marL="0" marR="0" rtl="0" algn="ctr">
              <a:lnSpc>
                <a:spcPct val="140023"/>
              </a:lnSpc>
              <a:spcBef>
                <a:spcPts val="0"/>
              </a:spcBef>
              <a:spcAft>
                <a:spcPts val="0"/>
              </a:spcAft>
              <a:buNone/>
            </a:pPr>
            <a:r>
              <a:t/>
            </a:r>
            <a:endParaRPr b="1" i="0" sz="1669" u="none" cap="none" strike="noStrike">
              <a:solidFill>
                <a:srgbClr val="FFFFFF"/>
              </a:solidFill>
              <a:latin typeface="Arial"/>
              <a:ea typeface="Arial"/>
              <a:cs typeface="Arial"/>
              <a:sym typeface="Arial"/>
            </a:endParaRPr>
          </a:p>
          <a:p>
            <a:pPr indent="0" lvl="0" marL="0" marR="0" rtl="0" algn="ctr">
              <a:lnSpc>
                <a:spcPct val="140023"/>
              </a:lnSpc>
              <a:spcBef>
                <a:spcPts val="0"/>
              </a:spcBef>
              <a:spcAft>
                <a:spcPts val="0"/>
              </a:spcAft>
              <a:buNone/>
            </a:pPr>
            <a:r>
              <a:rPr b="0" i="1" lang="en-US" sz="1669" u="none" cap="none" strike="noStrike">
                <a:solidFill>
                  <a:srgbClr val="FFFFFF"/>
                </a:solidFill>
                <a:latin typeface="Sansita"/>
                <a:ea typeface="Sansita"/>
                <a:cs typeface="Sansita"/>
                <a:sym typeface="Sansita"/>
              </a:rPr>
              <a:t>For example, after you criticize an influencer, your phone number and home address get posted online, and strangers start harassing you.</a:t>
            </a:r>
            <a:endParaRPr/>
          </a:p>
        </p:txBody>
      </p:sp>
      <p:sp>
        <p:nvSpPr>
          <p:cNvPr id="227" name="Google Shape;227;p10"/>
          <p:cNvSpPr txBox="1"/>
          <p:nvPr/>
        </p:nvSpPr>
        <p:spPr>
          <a:xfrm>
            <a:off x="10133055" y="5875460"/>
            <a:ext cx="2721928" cy="42888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540" u="none" cap="none" strike="noStrike">
                <a:solidFill>
                  <a:srgbClr val="CDFE64"/>
                </a:solidFill>
                <a:latin typeface="Arial"/>
                <a:ea typeface="Arial"/>
                <a:cs typeface="Arial"/>
                <a:sym typeface="Arial"/>
              </a:rPr>
              <a:t>grooming</a:t>
            </a:r>
            <a:endParaRPr/>
          </a:p>
        </p:txBody>
      </p:sp>
      <p:sp>
        <p:nvSpPr>
          <p:cNvPr id="228" name="Google Shape;228;p10"/>
          <p:cNvSpPr txBox="1"/>
          <p:nvPr/>
        </p:nvSpPr>
        <p:spPr>
          <a:xfrm>
            <a:off x="9946725" y="6571930"/>
            <a:ext cx="3391668" cy="2062614"/>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69" u="none" cap="none" strike="noStrike">
                <a:solidFill>
                  <a:srgbClr val="FFFFFF"/>
                </a:solidFill>
                <a:latin typeface="Arial"/>
                <a:ea typeface="Arial"/>
                <a:cs typeface="Arial"/>
                <a:sym typeface="Arial"/>
              </a:rPr>
              <a:t>When an adult manipulates you into sharing explicit content. </a:t>
            </a:r>
            <a:endParaRPr/>
          </a:p>
          <a:p>
            <a:pPr indent="0" lvl="0" marL="0" marR="0" rtl="0" algn="ctr">
              <a:lnSpc>
                <a:spcPct val="140023"/>
              </a:lnSpc>
              <a:spcBef>
                <a:spcPts val="0"/>
              </a:spcBef>
              <a:spcAft>
                <a:spcPts val="0"/>
              </a:spcAft>
              <a:buNone/>
            </a:pPr>
            <a:r>
              <a:t/>
            </a:r>
            <a:endParaRPr b="1" i="0" sz="1669" u="none" cap="none" strike="noStrike">
              <a:solidFill>
                <a:srgbClr val="FFFFFF"/>
              </a:solidFill>
              <a:latin typeface="Arial"/>
              <a:ea typeface="Arial"/>
              <a:cs typeface="Arial"/>
              <a:sym typeface="Arial"/>
            </a:endParaRPr>
          </a:p>
          <a:p>
            <a:pPr indent="0" lvl="0" marL="0" marR="0" rtl="0" algn="ctr">
              <a:lnSpc>
                <a:spcPct val="140023"/>
              </a:lnSpc>
              <a:spcBef>
                <a:spcPts val="0"/>
              </a:spcBef>
              <a:spcAft>
                <a:spcPts val="0"/>
              </a:spcAft>
              <a:buNone/>
            </a:pPr>
            <a:r>
              <a:rPr b="0" i="1" lang="en-US" sz="1669" u="none" cap="none" strike="noStrike">
                <a:solidFill>
                  <a:srgbClr val="FFFFFF"/>
                </a:solidFill>
                <a:latin typeface="Sansita"/>
                <a:ea typeface="Sansita"/>
                <a:cs typeface="Sansita"/>
                <a:sym typeface="Sansita"/>
              </a:rPr>
              <a:t>For example, you meet someone online who says they’re your age, but over time, they pressure you to send personal photos.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232" name="Shape 232"/>
        <p:cNvGrpSpPr/>
        <p:nvPr/>
      </p:nvGrpSpPr>
      <p:grpSpPr>
        <a:xfrm>
          <a:off x="0" y="0"/>
          <a:ext cx="0" cy="0"/>
          <a:chOff x="0" y="0"/>
          <a:chExt cx="0" cy="0"/>
        </a:xfrm>
      </p:grpSpPr>
      <p:sp>
        <p:nvSpPr>
          <p:cNvPr id="233" name="Google Shape;233;p11"/>
          <p:cNvSpPr/>
          <p:nvPr/>
        </p:nvSpPr>
        <p:spPr>
          <a:xfrm flipH="1" rot="10800000">
            <a:off x="110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34" name="Google Shape;234;p11"/>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35" name="Google Shape;235;p11"/>
          <p:cNvSpPr txBox="1"/>
          <p:nvPr/>
        </p:nvSpPr>
        <p:spPr>
          <a:xfrm>
            <a:off x="2046354" y="2708632"/>
            <a:ext cx="5569473" cy="400685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9500" u="none" cap="none" strike="noStrike">
                <a:solidFill>
                  <a:srgbClr val="CDFE64"/>
                </a:solidFill>
                <a:latin typeface="Arial"/>
                <a:ea typeface="Arial"/>
                <a:cs typeface="Arial"/>
                <a:sym typeface="Arial"/>
              </a:rPr>
              <a:t>Effects</a:t>
            </a:r>
            <a:r>
              <a:rPr b="1" i="0" lang="en-US" sz="9500" u="none" cap="none" strike="noStrike">
                <a:solidFill>
                  <a:srgbClr val="FFFFFF"/>
                </a:solidFill>
                <a:latin typeface="Arial"/>
                <a:ea typeface="Arial"/>
                <a:cs typeface="Arial"/>
                <a:sym typeface="Arial"/>
              </a:rPr>
              <a:t> of cyber violence </a:t>
            </a:r>
            <a:endParaRPr/>
          </a:p>
        </p:txBody>
      </p:sp>
      <p:sp>
        <p:nvSpPr>
          <p:cNvPr id="236" name="Google Shape;236;p11"/>
          <p:cNvSpPr txBox="1"/>
          <p:nvPr/>
        </p:nvSpPr>
        <p:spPr>
          <a:xfrm>
            <a:off x="8293013" y="1441120"/>
            <a:ext cx="6852784" cy="1019188"/>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1" lang="en-US" sz="2999" u="none" cap="none" strike="noStrike">
                <a:solidFill>
                  <a:srgbClr val="CDFE64"/>
                </a:solidFill>
                <a:latin typeface="Arial"/>
                <a:ea typeface="Arial"/>
                <a:cs typeface="Arial"/>
                <a:sym typeface="Arial"/>
              </a:rPr>
              <a:t>low self-esteem</a:t>
            </a:r>
            <a:r>
              <a:rPr b="0" i="1" lang="en-US" sz="2999" u="none" cap="none" strike="noStrike">
                <a:solidFill>
                  <a:srgbClr val="FFFFFF"/>
                </a:solidFill>
                <a:latin typeface="Sansita"/>
                <a:ea typeface="Sansita"/>
                <a:cs typeface="Sansita"/>
                <a:sym typeface="Sansita"/>
              </a:rPr>
              <a:t>: victims may feel insecure and helpless</a:t>
            </a:r>
            <a:endParaRPr/>
          </a:p>
        </p:txBody>
      </p:sp>
      <p:sp>
        <p:nvSpPr>
          <p:cNvPr id="237" name="Google Shape;237;p11"/>
          <p:cNvSpPr txBox="1"/>
          <p:nvPr/>
        </p:nvSpPr>
        <p:spPr>
          <a:xfrm>
            <a:off x="8293013" y="2758202"/>
            <a:ext cx="7097402" cy="1543063"/>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1" lang="en-US" sz="2999" u="none" cap="none" strike="noStrike">
                <a:solidFill>
                  <a:srgbClr val="CDFE64"/>
                </a:solidFill>
                <a:latin typeface="Arial"/>
                <a:ea typeface="Arial"/>
                <a:cs typeface="Arial"/>
                <a:sym typeface="Arial"/>
              </a:rPr>
              <a:t>mental health issues</a:t>
            </a:r>
            <a:r>
              <a:rPr b="1" i="1" lang="en-US" sz="2999" u="none" cap="none" strike="noStrike">
                <a:solidFill>
                  <a:srgbClr val="FFFFFF"/>
                </a:solidFill>
                <a:latin typeface="Arial"/>
                <a:ea typeface="Arial"/>
                <a:cs typeface="Arial"/>
                <a:sym typeface="Arial"/>
              </a:rPr>
              <a:t>: </a:t>
            </a:r>
            <a:r>
              <a:rPr b="0" i="1" lang="en-US" sz="2999" u="none" cap="none" strike="noStrike">
                <a:solidFill>
                  <a:srgbClr val="FFFFFF"/>
                </a:solidFill>
                <a:latin typeface="Sansita"/>
                <a:ea typeface="Sansita"/>
                <a:cs typeface="Sansita"/>
                <a:sym typeface="Sansita"/>
              </a:rPr>
              <a:t>depression &amp; anxiety, isolation, avoiding school, or social interactions, including PTSD</a:t>
            </a:r>
            <a:endParaRPr/>
          </a:p>
        </p:txBody>
      </p:sp>
      <p:sp>
        <p:nvSpPr>
          <p:cNvPr id="238" name="Google Shape;238;p11"/>
          <p:cNvSpPr txBox="1"/>
          <p:nvPr/>
        </p:nvSpPr>
        <p:spPr>
          <a:xfrm>
            <a:off x="8293013" y="4605198"/>
            <a:ext cx="6852784" cy="2066938"/>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1" lang="en-US" sz="2999" u="none" cap="none" strike="noStrike">
                <a:solidFill>
                  <a:srgbClr val="CDFE64"/>
                </a:solidFill>
                <a:latin typeface="Arial"/>
                <a:ea typeface="Arial"/>
                <a:cs typeface="Arial"/>
                <a:sym typeface="Arial"/>
              </a:rPr>
              <a:t>fear of using the internet</a:t>
            </a:r>
            <a:r>
              <a:rPr b="1" i="1" lang="en-US" sz="2999" u="none" cap="none" strike="noStrike">
                <a:solidFill>
                  <a:srgbClr val="FFFFFF"/>
                </a:solidFill>
                <a:latin typeface="Arial"/>
                <a:ea typeface="Arial"/>
                <a:cs typeface="Arial"/>
                <a:sym typeface="Arial"/>
              </a:rPr>
              <a:t>: </a:t>
            </a:r>
            <a:r>
              <a:rPr b="0" i="1" lang="en-US" sz="2999" u="none" cap="none" strike="noStrike">
                <a:solidFill>
                  <a:srgbClr val="FFFFFF"/>
                </a:solidFill>
                <a:latin typeface="Sansita"/>
                <a:ea typeface="Sansita"/>
                <a:cs typeface="Sansita"/>
                <a:sym typeface="Sansita"/>
              </a:rPr>
              <a:t>threats and hurtful comments may make people hesitant to post or engage online again</a:t>
            </a:r>
            <a:endParaRPr/>
          </a:p>
        </p:txBody>
      </p:sp>
      <p:sp>
        <p:nvSpPr>
          <p:cNvPr id="239" name="Google Shape;239;p11"/>
          <p:cNvSpPr txBox="1"/>
          <p:nvPr/>
        </p:nvSpPr>
        <p:spPr>
          <a:xfrm>
            <a:off x="8293013" y="6978954"/>
            <a:ext cx="6852784" cy="495313"/>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1" lang="en-US" sz="2999" u="none" cap="none" strike="noStrike">
                <a:solidFill>
                  <a:srgbClr val="CDFE64"/>
                </a:solidFill>
                <a:latin typeface="Arial"/>
                <a:ea typeface="Arial"/>
                <a:cs typeface="Arial"/>
                <a:sym typeface="Arial"/>
              </a:rPr>
              <a:t>self-censoring</a:t>
            </a:r>
            <a:r>
              <a:rPr b="1" i="1" lang="en-US" sz="2999" u="none" cap="none" strike="noStrike">
                <a:solidFill>
                  <a:srgbClr val="FFFFFF"/>
                </a:solidFill>
                <a:latin typeface="Arial"/>
                <a:ea typeface="Arial"/>
                <a:cs typeface="Arial"/>
                <a:sym typeface="Arial"/>
              </a:rPr>
              <a:t> </a:t>
            </a:r>
            <a:r>
              <a:rPr b="0" i="1" lang="en-US" sz="2999" u="none" cap="none" strike="noStrike">
                <a:solidFill>
                  <a:srgbClr val="FFFFFF"/>
                </a:solidFill>
                <a:latin typeface="Sansita"/>
                <a:ea typeface="Sansita"/>
                <a:cs typeface="Sansita"/>
                <a:sym typeface="Sansita"/>
              </a:rPr>
              <a:t>due to online abuse</a:t>
            </a:r>
            <a:endParaRPr/>
          </a:p>
        </p:txBody>
      </p:sp>
      <p:sp>
        <p:nvSpPr>
          <p:cNvPr id="240" name="Google Shape;240;p11"/>
          <p:cNvSpPr txBox="1"/>
          <p:nvPr/>
        </p:nvSpPr>
        <p:spPr>
          <a:xfrm>
            <a:off x="8293013" y="7779067"/>
            <a:ext cx="7702500" cy="10191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1" lang="en-US" sz="2999" u="none" cap="none" strike="noStrike">
                <a:solidFill>
                  <a:srgbClr val="CDFE64"/>
                </a:solidFill>
                <a:latin typeface="Arial"/>
                <a:ea typeface="Arial"/>
                <a:cs typeface="Arial"/>
                <a:sym typeface="Arial"/>
              </a:rPr>
              <a:t>struggling in school</a:t>
            </a:r>
            <a:r>
              <a:rPr b="1" i="1" lang="en-US" sz="2999" u="none" cap="none" strike="noStrike">
                <a:solidFill>
                  <a:srgbClr val="FFFFFF"/>
                </a:solidFill>
                <a:latin typeface="Arial"/>
                <a:ea typeface="Arial"/>
                <a:cs typeface="Arial"/>
                <a:sym typeface="Arial"/>
              </a:rPr>
              <a:t> </a:t>
            </a:r>
            <a:r>
              <a:rPr b="0" i="1" lang="en-US" sz="2999" u="none" cap="none" strike="noStrike">
                <a:solidFill>
                  <a:srgbClr val="FFFFFF"/>
                </a:solidFill>
                <a:latin typeface="Sansita"/>
                <a:ea typeface="Sansita"/>
                <a:cs typeface="Sansita"/>
                <a:sym typeface="Sansita"/>
              </a:rPr>
              <a:t>due to withdrawal and difficulty concentrating, stress</a:t>
            </a:r>
            <a:r>
              <a:rPr b="1" i="1" lang="en-US" sz="2999" u="none" cap="none" strike="noStrike">
                <a:solidFill>
                  <a:srgbClr val="FFFFFF"/>
                </a:solidFill>
                <a:latin typeface="Arial"/>
                <a:ea typeface="Arial"/>
                <a:cs typeface="Arial"/>
                <a:sym typeface="Arial"/>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244" name="Shape 244"/>
        <p:cNvGrpSpPr/>
        <p:nvPr/>
      </p:nvGrpSpPr>
      <p:grpSpPr>
        <a:xfrm>
          <a:off x="0" y="0"/>
          <a:ext cx="0" cy="0"/>
          <a:chOff x="0" y="0"/>
          <a:chExt cx="0" cy="0"/>
        </a:xfrm>
      </p:grpSpPr>
      <p:sp>
        <p:nvSpPr>
          <p:cNvPr id="245" name="Google Shape;245;p12"/>
          <p:cNvSpPr/>
          <p:nvPr/>
        </p:nvSpPr>
        <p:spPr>
          <a:xfrm flipH="1" rot="5400000">
            <a:off x="16241646" y="8251693"/>
            <a:ext cx="2035307" cy="2035307"/>
          </a:xfrm>
          <a:custGeom>
            <a:rect b="b" l="l" r="r" t="t"/>
            <a:pathLst>
              <a:path extrusionOk="0" h="2035307" w="2035307">
                <a:moveTo>
                  <a:pt x="2035308" y="0"/>
                </a:moveTo>
                <a:lnTo>
                  <a:pt x="0" y="0"/>
                </a:lnTo>
                <a:lnTo>
                  <a:pt x="0" y="2035307"/>
                </a:lnTo>
                <a:lnTo>
                  <a:pt x="2035308" y="2035307"/>
                </a:lnTo>
                <a:lnTo>
                  <a:pt x="2035308" y="0"/>
                </a:lnTo>
                <a:close/>
              </a:path>
            </a:pathLst>
          </a:custGeom>
          <a:blipFill rotWithShape="1">
            <a:blip r:embed="rId3">
              <a:alphaModFix/>
            </a:blip>
            <a:stretch>
              <a:fillRect b="0" l="0" r="0" t="0"/>
            </a:stretch>
          </a:blipFill>
          <a:ln>
            <a:noFill/>
          </a:ln>
        </p:spPr>
      </p:sp>
      <p:sp>
        <p:nvSpPr>
          <p:cNvPr id="246" name="Google Shape;246;p12"/>
          <p:cNvSpPr/>
          <p:nvPr/>
        </p:nvSpPr>
        <p:spPr>
          <a:xfrm flipH="1" rot="-5400000">
            <a:off x="110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47" name="Google Shape;247;p12"/>
          <p:cNvSpPr txBox="1"/>
          <p:nvPr/>
        </p:nvSpPr>
        <p:spPr>
          <a:xfrm>
            <a:off x="2046354" y="1816266"/>
            <a:ext cx="4615980" cy="629538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11199" u="none" cap="none" strike="noStrike">
                <a:solidFill>
                  <a:srgbClr val="FFFFFF"/>
                </a:solidFill>
                <a:latin typeface="Arial"/>
                <a:ea typeface="Arial"/>
                <a:cs typeface="Arial"/>
                <a:sym typeface="Arial"/>
              </a:rPr>
              <a:t>what do </a:t>
            </a:r>
            <a:endParaRPr/>
          </a:p>
          <a:p>
            <a:pPr indent="0" lvl="0" marL="0" marR="0" rtl="0" algn="ctr">
              <a:lnSpc>
                <a:spcPct val="110000"/>
              </a:lnSpc>
              <a:spcBef>
                <a:spcPts val="0"/>
              </a:spcBef>
              <a:spcAft>
                <a:spcPts val="0"/>
              </a:spcAft>
              <a:buNone/>
            </a:pPr>
            <a:r>
              <a:rPr b="1" i="0" lang="en-US" sz="11199" u="none" cap="none" strike="noStrike">
                <a:solidFill>
                  <a:srgbClr val="FFFFFF"/>
                </a:solidFill>
                <a:latin typeface="Arial"/>
                <a:ea typeface="Arial"/>
                <a:cs typeface="Arial"/>
                <a:sym typeface="Arial"/>
              </a:rPr>
              <a:t>we </a:t>
            </a:r>
            <a:endParaRPr/>
          </a:p>
          <a:p>
            <a:pPr indent="0" lvl="0" marL="0" marR="0" rtl="0" algn="ctr">
              <a:lnSpc>
                <a:spcPct val="110000"/>
              </a:lnSpc>
              <a:spcBef>
                <a:spcPts val="0"/>
              </a:spcBef>
              <a:spcAft>
                <a:spcPts val="0"/>
              </a:spcAft>
              <a:buNone/>
            </a:pPr>
            <a:r>
              <a:rPr b="1" i="0" lang="en-US" sz="11199" u="none" cap="none" strike="noStrike">
                <a:solidFill>
                  <a:srgbClr val="FFFFFF"/>
                </a:solidFill>
                <a:latin typeface="Arial"/>
                <a:ea typeface="Arial"/>
                <a:cs typeface="Arial"/>
                <a:sym typeface="Arial"/>
              </a:rPr>
              <a:t>do </a:t>
            </a:r>
            <a:endParaRPr/>
          </a:p>
        </p:txBody>
      </p:sp>
      <p:sp>
        <p:nvSpPr>
          <p:cNvPr id="248" name="Google Shape;248;p12"/>
          <p:cNvSpPr txBox="1"/>
          <p:nvPr/>
        </p:nvSpPr>
        <p:spPr>
          <a:xfrm>
            <a:off x="7277681" y="1370279"/>
            <a:ext cx="9637417" cy="21145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1" lang="en-US" sz="3000" u="none" cap="none" strike="noStrike">
                <a:solidFill>
                  <a:srgbClr val="CDFE64"/>
                </a:solidFill>
                <a:latin typeface="Arial"/>
                <a:ea typeface="Arial"/>
                <a:cs typeface="Arial"/>
                <a:sym typeface="Arial"/>
              </a:rPr>
              <a:t>block &amp; report:</a:t>
            </a:r>
            <a:r>
              <a:rPr b="1" i="1" lang="en-US" sz="3000" u="none" cap="none" strike="noStrike">
                <a:solidFill>
                  <a:srgbClr val="FFFFFF"/>
                </a:solidFill>
                <a:latin typeface="Arial"/>
                <a:ea typeface="Arial"/>
                <a:cs typeface="Arial"/>
                <a:sym typeface="Arial"/>
              </a:rPr>
              <a:t> </a:t>
            </a:r>
            <a:r>
              <a:rPr b="0" i="1" lang="en-US" sz="3000" u="none" cap="none" strike="noStrike">
                <a:solidFill>
                  <a:srgbClr val="FFFFFF"/>
                </a:solidFill>
                <a:latin typeface="Sansita"/>
                <a:ea typeface="Sansita"/>
                <a:cs typeface="Sansita"/>
                <a:sym typeface="Sansita"/>
              </a:rPr>
              <a:t>block the person harassing you and leave the conversation or platform. Use privacy settings to protect your personal information and report harmful content</a:t>
            </a:r>
            <a:endParaRPr/>
          </a:p>
        </p:txBody>
      </p:sp>
      <p:sp>
        <p:nvSpPr>
          <p:cNvPr id="249" name="Google Shape;249;p12"/>
          <p:cNvSpPr txBox="1"/>
          <p:nvPr/>
        </p:nvSpPr>
        <p:spPr>
          <a:xfrm>
            <a:off x="7277681" y="4058971"/>
            <a:ext cx="9637417" cy="26479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1" lang="en-US" sz="3000" u="none" cap="none" strike="noStrike">
                <a:solidFill>
                  <a:srgbClr val="CDFE64"/>
                </a:solidFill>
                <a:latin typeface="Arial"/>
                <a:ea typeface="Arial"/>
                <a:cs typeface="Arial"/>
                <a:sym typeface="Arial"/>
              </a:rPr>
              <a:t>remember you’re not alone: </a:t>
            </a:r>
            <a:r>
              <a:rPr b="0" i="1" lang="en-US" sz="3000" u="none" cap="none" strike="noStrike">
                <a:solidFill>
                  <a:srgbClr val="FFFFFF"/>
                </a:solidFill>
                <a:latin typeface="Sansita"/>
                <a:ea typeface="Sansita"/>
                <a:cs typeface="Sansita"/>
                <a:sym typeface="Sansita"/>
              </a:rPr>
              <a:t>Talk to someone you trust—whether it’s a close friend or an adult. Many have been through similar experiences and can guide you. If it’s a classmate, speak with your teacher or counselor</a:t>
            </a:r>
            <a:endParaRPr/>
          </a:p>
        </p:txBody>
      </p:sp>
      <p:sp>
        <p:nvSpPr>
          <p:cNvPr id="250" name="Google Shape;250;p12"/>
          <p:cNvSpPr txBox="1"/>
          <p:nvPr/>
        </p:nvSpPr>
        <p:spPr>
          <a:xfrm>
            <a:off x="7277681" y="7278421"/>
            <a:ext cx="9637417" cy="15811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1" lang="en-US" sz="3000" u="none" cap="none" strike="noStrike">
                <a:solidFill>
                  <a:srgbClr val="CDFE64"/>
                </a:solidFill>
                <a:latin typeface="Arial"/>
                <a:ea typeface="Arial"/>
                <a:cs typeface="Arial"/>
                <a:sym typeface="Arial"/>
              </a:rPr>
              <a:t>gather evidence: </a:t>
            </a:r>
            <a:r>
              <a:rPr b="0" i="1" lang="en-US" sz="3000" u="none" cap="none" strike="noStrike">
                <a:solidFill>
                  <a:srgbClr val="FFFFFF"/>
                </a:solidFill>
                <a:latin typeface="Sansita"/>
                <a:ea typeface="Sansita"/>
                <a:cs typeface="Sansita"/>
                <a:sym typeface="Sansita"/>
              </a:rPr>
              <a:t>take screenshots of messages, comments, or posts. Record any interactions that can prove you’re being harassed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254" name="Shape 254"/>
        <p:cNvGrpSpPr/>
        <p:nvPr/>
      </p:nvGrpSpPr>
      <p:grpSpPr>
        <a:xfrm>
          <a:off x="0" y="0"/>
          <a:ext cx="0" cy="0"/>
          <a:chOff x="0" y="0"/>
          <a:chExt cx="0" cy="0"/>
        </a:xfrm>
      </p:grpSpPr>
      <p:sp>
        <p:nvSpPr>
          <p:cNvPr id="255" name="Google Shape;255;p13"/>
          <p:cNvSpPr/>
          <p:nvPr/>
        </p:nvSpPr>
        <p:spPr>
          <a:xfrm flipH="1">
            <a:off x="16252693" y="110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3">
              <a:alphaModFix/>
            </a:blip>
            <a:stretch>
              <a:fillRect b="0" l="0" r="0" t="0"/>
            </a:stretch>
          </a:blipFill>
          <a:ln>
            <a:noFill/>
          </a:ln>
        </p:spPr>
      </p:sp>
      <p:sp>
        <p:nvSpPr>
          <p:cNvPr id="256" name="Google Shape;256;p13"/>
          <p:cNvSpPr/>
          <p:nvPr/>
        </p:nvSpPr>
        <p:spPr>
          <a:xfrm flipH="1" rot="10800000">
            <a:off x="0" y="8251693"/>
            <a:ext cx="2035307" cy="2035307"/>
          </a:xfrm>
          <a:custGeom>
            <a:rect b="b" l="l" r="r" t="t"/>
            <a:pathLst>
              <a:path extrusionOk="0" h="2035307" w="2035307">
                <a:moveTo>
                  <a:pt x="2035307" y="0"/>
                </a:moveTo>
                <a:lnTo>
                  <a:pt x="0" y="0"/>
                </a:lnTo>
                <a:lnTo>
                  <a:pt x="0" y="2035307"/>
                </a:lnTo>
                <a:lnTo>
                  <a:pt x="2035307" y="2035307"/>
                </a:lnTo>
                <a:lnTo>
                  <a:pt x="2035307" y="0"/>
                </a:lnTo>
                <a:close/>
              </a:path>
            </a:pathLst>
          </a:custGeom>
          <a:blipFill rotWithShape="1">
            <a:blip r:embed="rId3">
              <a:alphaModFix/>
            </a:blip>
            <a:stretch>
              <a:fillRect b="0" l="0" r="0" t="0"/>
            </a:stretch>
          </a:blipFill>
          <a:ln>
            <a:noFill/>
          </a:ln>
        </p:spPr>
      </p:sp>
      <p:sp>
        <p:nvSpPr>
          <p:cNvPr id="257" name="Google Shape;257;p13"/>
          <p:cNvSpPr txBox="1"/>
          <p:nvPr/>
        </p:nvSpPr>
        <p:spPr>
          <a:xfrm>
            <a:off x="1709628" y="1816266"/>
            <a:ext cx="4615980" cy="629538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11199" u="none" cap="none" strike="noStrike">
                <a:solidFill>
                  <a:srgbClr val="FFFFFF"/>
                </a:solidFill>
                <a:latin typeface="Arial"/>
                <a:ea typeface="Arial"/>
                <a:cs typeface="Arial"/>
                <a:sym typeface="Arial"/>
              </a:rPr>
              <a:t>what do </a:t>
            </a:r>
            <a:endParaRPr/>
          </a:p>
          <a:p>
            <a:pPr indent="0" lvl="0" marL="0" marR="0" rtl="0" algn="ctr">
              <a:lnSpc>
                <a:spcPct val="110000"/>
              </a:lnSpc>
              <a:spcBef>
                <a:spcPts val="0"/>
              </a:spcBef>
              <a:spcAft>
                <a:spcPts val="0"/>
              </a:spcAft>
              <a:buNone/>
            </a:pPr>
            <a:r>
              <a:rPr b="1" i="0" lang="en-US" sz="11199" u="none" cap="none" strike="noStrike">
                <a:solidFill>
                  <a:srgbClr val="FFFFFF"/>
                </a:solidFill>
                <a:latin typeface="Arial"/>
                <a:ea typeface="Arial"/>
                <a:cs typeface="Arial"/>
                <a:sym typeface="Arial"/>
              </a:rPr>
              <a:t>we </a:t>
            </a:r>
            <a:endParaRPr/>
          </a:p>
          <a:p>
            <a:pPr indent="0" lvl="0" marL="0" marR="0" rtl="0" algn="ctr">
              <a:lnSpc>
                <a:spcPct val="110000"/>
              </a:lnSpc>
              <a:spcBef>
                <a:spcPts val="0"/>
              </a:spcBef>
              <a:spcAft>
                <a:spcPts val="0"/>
              </a:spcAft>
              <a:buNone/>
            </a:pPr>
            <a:r>
              <a:rPr b="1" i="0" lang="en-US" sz="11199" u="none" cap="none" strike="noStrike">
                <a:solidFill>
                  <a:srgbClr val="FFFFFF"/>
                </a:solidFill>
                <a:latin typeface="Arial"/>
                <a:ea typeface="Arial"/>
                <a:cs typeface="Arial"/>
                <a:sym typeface="Arial"/>
              </a:rPr>
              <a:t>do </a:t>
            </a:r>
            <a:endParaRPr/>
          </a:p>
        </p:txBody>
      </p:sp>
      <p:sp>
        <p:nvSpPr>
          <p:cNvPr id="258" name="Google Shape;258;p13"/>
          <p:cNvSpPr txBox="1"/>
          <p:nvPr/>
        </p:nvSpPr>
        <p:spPr>
          <a:xfrm>
            <a:off x="6921885" y="1598823"/>
            <a:ext cx="9637417" cy="15811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1" lang="en-US" sz="3000" u="none" cap="none" strike="noStrike">
                <a:solidFill>
                  <a:srgbClr val="CDFE64"/>
                </a:solidFill>
                <a:latin typeface="Arial"/>
                <a:ea typeface="Arial"/>
                <a:cs typeface="Arial"/>
                <a:sym typeface="Arial"/>
              </a:rPr>
              <a:t>find others affected: </a:t>
            </a:r>
            <a:r>
              <a:rPr b="0" i="1" lang="en-US" sz="3000" u="none" cap="none" strike="noStrike">
                <a:solidFill>
                  <a:srgbClr val="FFFFFF"/>
                </a:solidFill>
                <a:latin typeface="Sansita"/>
                <a:ea typeface="Sansita"/>
                <a:cs typeface="Sansita"/>
                <a:sym typeface="Sansita"/>
              </a:rPr>
              <a:t>if the person bullying you is targeting others, connect with them. Shared evidence can strengthen your case</a:t>
            </a:r>
            <a:endParaRPr/>
          </a:p>
        </p:txBody>
      </p:sp>
      <p:sp>
        <p:nvSpPr>
          <p:cNvPr id="259" name="Google Shape;259;p13"/>
          <p:cNvSpPr txBox="1"/>
          <p:nvPr/>
        </p:nvSpPr>
        <p:spPr>
          <a:xfrm>
            <a:off x="6921885" y="3792328"/>
            <a:ext cx="9637417" cy="21145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1" lang="en-US" sz="3000" u="none" cap="none" strike="noStrike">
                <a:solidFill>
                  <a:srgbClr val="CDFE64"/>
                </a:solidFill>
                <a:latin typeface="Arial"/>
                <a:ea typeface="Arial"/>
                <a:cs typeface="Arial"/>
                <a:sym typeface="Arial"/>
              </a:rPr>
              <a:t>contact authorities: </a:t>
            </a:r>
            <a:r>
              <a:rPr b="0" i="1" lang="en-US" sz="3000" u="none" cap="none" strike="noStrike">
                <a:solidFill>
                  <a:srgbClr val="FFFFFF"/>
                </a:solidFill>
                <a:latin typeface="Sansita"/>
                <a:ea typeface="Sansita"/>
                <a:cs typeface="Sansita"/>
                <a:sym typeface="Sansita"/>
              </a:rPr>
              <a:t>if the bullying continues, report it. Social media platforms have reporting tools, and local authorities can help in serious cases (e.g., threats, online blackmail)</a:t>
            </a:r>
            <a:endParaRPr/>
          </a:p>
        </p:txBody>
      </p:sp>
      <p:sp>
        <p:nvSpPr>
          <p:cNvPr id="260" name="Google Shape;260;p13"/>
          <p:cNvSpPr txBox="1"/>
          <p:nvPr/>
        </p:nvSpPr>
        <p:spPr>
          <a:xfrm>
            <a:off x="6921885" y="6516477"/>
            <a:ext cx="9637417" cy="21145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1" lang="en-US" sz="3000" u="none" cap="none" strike="noStrike">
                <a:solidFill>
                  <a:srgbClr val="CDFE64"/>
                </a:solidFill>
                <a:latin typeface="Arial"/>
                <a:ea typeface="Arial"/>
                <a:cs typeface="Arial"/>
                <a:sym typeface="Arial"/>
              </a:rPr>
              <a:t>very important: don’t minimise your experience! </a:t>
            </a:r>
            <a:r>
              <a:rPr b="0" i="1" lang="en-US" sz="3000" u="none" cap="none" strike="noStrike">
                <a:solidFill>
                  <a:srgbClr val="FFFFFF"/>
                </a:solidFill>
                <a:latin typeface="Sansita"/>
                <a:ea typeface="Sansita"/>
                <a:cs typeface="Sansita"/>
                <a:sym typeface="Sansita"/>
              </a:rPr>
              <a:t>cyber violence’s effects can be serious and long-lasting. Don’t ignore what you’re feeling. Speak out and take action!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264" name="Shape 264"/>
        <p:cNvGrpSpPr/>
        <p:nvPr/>
      </p:nvGrpSpPr>
      <p:grpSpPr>
        <a:xfrm>
          <a:off x="0" y="0"/>
          <a:ext cx="0" cy="0"/>
          <a:chOff x="0" y="0"/>
          <a:chExt cx="0" cy="0"/>
        </a:xfrm>
      </p:grpSpPr>
      <p:sp>
        <p:nvSpPr>
          <p:cNvPr id="265" name="Google Shape;265;p14"/>
          <p:cNvSpPr/>
          <p:nvPr/>
        </p:nvSpPr>
        <p:spPr>
          <a:xfrm flipH="1" rot="10800000">
            <a:off x="110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66" name="Google Shape;266;p14"/>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67" name="Google Shape;267;p14"/>
          <p:cNvSpPr txBox="1"/>
          <p:nvPr/>
        </p:nvSpPr>
        <p:spPr>
          <a:xfrm>
            <a:off x="1768924" y="2924273"/>
            <a:ext cx="16305807" cy="281305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9999" u="none" cap="none" strike="noStrike">
                <a:solidFill>
                  <a:srgbClr val="FFFFFF"/>
                </a:solidFill>
                <a:latin typeface="Arial"/>
                <a:ea typeface="Arial"/>
                <a:cs typeface="Arial"/>
                <a:sym typeface="Arial"/>
              </a:rPr>
              <a:t>Let’s talk about </a:t>
            </a:r>
            <a:endParaRPr/>
          </a:p>
          <a:p>
            <a:pPr indent="0" lvl="0" marL="0" marR="0" rtl="0" algn="l">
              <a:lnSpc>
                <a:spcPct val="110001"/>
              </a:lnSpc>
              <a:spcBef>
                <a:spcPts val="0"/>
              </a:spcBef>
              <a:spcAft>
                <a:spcPts val="0"/>
              </a:spcAft>
              <a:buNone/>
            </a:pPr>
            <a:r>
              <a:rPr b="1" i="0" lang="en-US" sz="9999" u="none" cap="none" strike="noStrike">
                <a:solidFill>
                  <a:srgbClr val="CDFE64"/>
                </a:solidFill>
                <a:latin typeface="Arial"/>
                <a:ea typeface="Arial"/>
                <a:cs typeface="Arial"/>
                <a:sym typeface="Arial"/>
              </a:rPr>
              <a:t>social media</a:t>
            </a:r>
            <a:r>
              <a:rPr b="1" i="0" lang="en-US" sz="9999" u="none" cap="none" strike="noStrike">
                <a:solidFill>
                  <a:srgbClr val="FFFFFF"/>
                </a:solidFill>
                <a:latin typeface="Arial"/>
                <a:ea typeface="Arial"/>
                <a:cs typeface="Arial"/>
                <a:sym typeface="Arial"/>
              </a:rPr>
              <a:t> </a:t>
            </a:r>
            <a:endParaRPr/>
          </a:p>
        </p:txBody>
      </p:sp>
      <p:sp>
        <p:nvSpPr>
          <p:cNvPr id="268" name="Google Shape;268;p14"/>
          <p:cNvSpPr/>
          <p:nvPr/>
        </p:nvSpPr>
        <p:spPr>
          <a:xfrm>
            <a:off x="11933620" y="5153442"/>
            <a:ext cx="2138318" cy="1965470"/>
          </a:xfrm>
          <a:custGeom>
            <a:rect b="b" l="l" r="r" t="t"/>
            <a:pathLst>
              <a:path extrusionOk="0" h="1965470" w="2138318">
                <a:moveTo>
                  <a:pt x="0" y="0"/>
                </a:moveTo>
                <a:lnTo>
                  <a:pt x="2138318" y="0"/>
                </a:lnTo>
                <a:lnTo>
                  <a:pt x="2138318" y="1965471"/>
                </a:lnTo>
                <a:lnTo>
                  <a:pt x="0" y="1965471"/>
                </a:lnTo>
                <a:lnTo>
                  <a:pt x="0" y="0"/>
                </a:lnTo>
                <a:close/>
              </a:path>
            </a:pathLst>
          </a:custGeom>
          <a:blipFill rotWithShape="1">
            <a:blip r:embed="rId4">
              <a:alphaModFix/>
            </a:blip>
            <a:stretch>
              <a:fillRect b="0" l="0" r="0" t="0"/>
            </a:stretch>
          </a:blipFill>
          <a:ln>
            <a:noFill/>
          </a:ln>
        </p:spPr>
      </p:sp>
      <p:sp>
        <p:nvSpPr>
          <p:cNvPr id="269" name="Google Shape;269;p14"/>
          <p:cNvSpPr/>
          <p:nvPr/>
        </p:nvSpPr>
        <p:spPr>
          <a:xfrm>
            <a:off x="13650876" y="6881067"/>
            <a:ext cx="2833012" cy="2719159"/>
          </a:xfrm>
          <a:custGeom>
            <a:rect b="b" l="l" r="r" t="t"/>
            <a:pathLst>
              <a:path extrusionOk="0" h="2719159" w="2833012">
                <a:moveTo>
                  <a:pt x="0" y="0"/>
                </a:moveTo>
                <a:lnTo>
                  <a:pt x="2833013" y="0"/>
                </a:lnTo>
                <a:lnTo>
                  <a:pt x="2833013" y="2719159"/>
                </a:lnTo>
                <a:lnTo>
                  <a:pt x="0" y="27191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273" name="Shape 273"/>
        <p:cNvGrpSpPr/>
        <p:nvPr/>
      </p:nvGrpSpPr>
      <p:grpSpPr>
        <a:xfrm>
          <a:off x="0" y="0"/>
          <a:ext cx="0" cy="0"/>
          <a:chOff x="0" y="0"/>
          <a:chExt cx="0" cy="0"/>
        </a:xfrm>
      </p:grpSpPr>
      <p:sp>
        <p:nvSpPr>
          <p:cNvPr id="274" name="Google Shape;274;p15"/>
          <p:cNvSpPr/>
          <p:nvPr/>
        </p:nvSpPr>
        <p:spPr>
          <a:xfrm flipH="1" rot="-5400000">
            <a:off x="110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75" name="Google Shape;275;p15"/>
          <p:cNvSpPr/>
          <p:nvPr/>
        </p:nvSpPr>
        <p:spPr>
          <a:xfrm flipH="1" rot="5400000">
            <a:off x="162416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76" name="Google Shape;276;p15"/>
          <p:cNvSpPr txBox="1"/>
          <p:nvPr/>
        </p:nvSpPr>
        <p:spPr>
          <a:xfrm>
            <a:off x="1348657" y="1849198"/>
            <a:ext cx="7115190" cy="622490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6399" u="none" cap="none" strike="noStrike">
                <a:solidFill>
                  <a:srgbClr val="FFFFFF"/>
                </a:solidFill>
                <a:latin typeface="Arial"/>
                <a:ea typeface="Arial"/>
                <a:cs typeface="Arial"/>
                <a:sym typeface="Arial"/>
              </a:rPr>
              <a:t>You are highly </a:t>
            </a:r>
            <a:r>
              <a:rPr b="1" i="0" lang="en-US" sz="6399" u="none" cap="none" strike="noStrike">
                <a:solidFill>
                  <a:srgbClr val="CDFE64"/>
                </a:solidFill>
                <a:latin typeface="Arial"/>
                <a:ea typeface="Arial"/>
                <a:cs typeface="Arial"/>
                <a:sym typeface="Arial"/>
              </a:rPr>
              <a:t>engaged with Instagram and TikTok</a:t>
            </a:r>
            <a:r>
              <a:rPr b="1" i="0" lang="en-US" sz="6399" u="none" cap="none" strike="noStrike">
                <a:solidFill>
                  <a:srgbClr val="FFFFFF"/>
                </a:solidFill>
                <a:latin typeface="Arial"/>
                <a:ea typeface="Arial"/>
                <a:cs typeface="Arial"/>
                <a:sym typeface="Arial"/>
              </a:rPr>
              <a:t>, favouring memes (87%) and video content (80%).</a:t>
            </a:r>
            <a:endParaRPr/>
          </a:p>
        </p:txBody>
      </p:sp>
      <p:pic>
        <p:nvPicPr>
          <p:cNvPr id="277" name="Google Shape;277;p15"/>
          <p:cNvPicPr preferRelativeResize="0"/>
          <p:nvPr/>
        </p:nvPicPr>
        <p:blipFill rotWithShape="1">
          <a:blip r:embed="rId4">
            <a:alphaModFix/>
          </a:blip>
          <a:srcRect b="0" l="0" r="0" t="0"/>
          <a:stretch/>
        </p:blipFill>
        <p:spPr>
          <a:xfrm>
            <a:off x="7624053" y="456746"/>
            <a:ext cx="10077536" cy="5067742"/>
          </a:xfrm>
          <a:prstGeom prst="rect">
            <a:avLst/>
          </a:prstGeom>
          <a:noFill/>
          <a:ln>
            <a:noFill/>
          </a:ln>
        </p:spPr>
      </p:pic>
      <p:pic>
        <p:nvPicPr>
          <p:cNvPr id="278" name="Google Shape;278;p15"/>
          <p:cNvPicPr preferRelativeResize="0"/>
          <p:nvPr/>
        </p:nvPicPr>
        <p:blipFill rotWithShape="1">
          <a:blip r:embed="rId5">
            <a:alphaModFix/>
          </a:blip>
          <a:srcRect b="0" l="0" r="0" t="0"/>
          <a:stretch/>
        </p:blipFill>
        <p:spPr>
          <a:xfrm>
            <a:off x="9290745" y="4985484"/>
            <a:ext cx="1880020" cy="1880020"/>
          </a:xfrm>
          <a:prstGeom prst="rect">
            <a:avLst/>
          </a:prstGeom>
          <a:noFill/>
          <a:ln>
            <a:noFill/>
          </a:ln>
        </p:spPr>
      </p:pic>
      <p:pic>
        <p:nvPicPr>
          <p:cNvPr id="279" name="Google Shape;279;p15"/>
          <p:cNvPicPr preferRelativeResize="0"/>
          <p:nvPr/>
        </p:nvPicPr>
        <p:blipFill rotWithShape="1">
          <a:blip r:embed="rId6">
            <a:alphaModFix/>
          </a:blip>
          <a:srcRect b="0" l="0" r="0" t="0"/>
          <a:stretch/>
        </p:blipFill>
        <p:spPr>
          <a:xfrm>
            <a:off x="11572319" y="4985484"/>
            <a:ext cx="1880020" cy="1880020"/>
          </a:xfrm>
          <a:prstGeom prst="rect">
            <a:avLst/>
          </a:prstGeom>
          <a:noFill/>
          <a:ln>
            <a:noFill/>
          </a:ln>
        </p:spPr>
      </p:pic>
      <p:pic>
        <p:nvPicPr>
          <p:cNvPr id="280" name="Google Shape;280;p15"/>
          <p:cNvPicPr preferRelativeResize="0"/>
          <p:nvPr/>
        </p:nvPicPr>
        <p:blipFill rotWithShape="1">
          <a:blip r:embed="rId7">
            <a:alphaModFix/>
          </a:blip>
          <a:srcRect b="0" l="0" r="0" t="0"/>
          <a:stretch/>
        </p:blipFill>
        <p:spPr>
          <a:xfrm>
            <a:off x="13848751" y="4985484"/>
            <a:ext cx="1880020" cy="1880020"/>
          </a:xfrm>
          <a:prstGeom prst="rect">
            <a:avLst/>
          </a:prstGeom>
          <a:noFill/>
          <a:ln>
            <a:noFill/>
          </a:ln>
        </p:spPr>
      </p:pic>
      <p:pic>
        <p:nvPicPr>
          <p:cNvPr id="281" name="Google Shape;281;p15"/>
          <p:cNvPicPr preferRelativeResize="0"/>
          <p:nvPr/>
        </p:nvPicPr>
        <p:blipFill rotWithShape="1">
          <a:blip r:embed="rId8">
            <a:alphaModFix/>
          </a:blip>
          <a:srcRect b="0" l="0" r="0" t="0"/>
          <a:stretch/>
        </p:blipFill>
        <p:spPr>
          <a:xfrm>
            <a:off x="10434104" y="7248763"/>
            <a:ext cx="1880020" cy="1880020"/>
          </a:xfrm>
          <a:prstGeom prst="rect">
            <a:avLst/>
          </a:prstGeom>
          <a:noFill/>
          <a:ln>
            <a:noFill/>
          </a:ln>
        </p:spPr>
      </p:pic>
      <p:pic>
        <p:nvPicPr>
          <p:cNvPr id="282" name="Google Shape;282;p15"/>
          <p:cNvPicPr preferRelativeResize="0"/>
          <p:nvPr/>
        </p:nvPicPr>
        <p:blipFill rotWithShape="1">
          <a:blip r:embed="rId9">
            <a:alphaModFix/>
          </a:blip>
          <a:srcRect b="0" l="0" r="0" t="0"/>
          <a:stretch/>
        </p:blipFill>
        <p:spPr>
          <a:xfrm>
            <a:off x="12710535" y="7248763"/>
            <a:ext cx="1880020" cy="1880020"/>
          </a:xfrm>
          <a:prstGeom prst="rect">
            <a:avLst/>
          </a:prstGeom>
          <a:noFill/>
          <a:ln>
            <a:noFill/>
          </a:ln>
        </p:spPr>
      </p:pic>
      <p:sp>
        <p:nvSpPr>
          <p:cNvPr id="283" name="Google Shape;283;p15"/>
          <p:cNvSpPr txBox="1"/>
          <p:nvPr/>
        </p:nvSpPr>
        <p:spPr>
          <a:xfrm>
            <a:off x="7227479" y="6890732"/>
            <a:ext cx="6068191" cy="282367"/>
          </a:xfrm>
          <a:prstGeom prst="rect">
            <a:avLst/>
          </a:prstGeom>
          <a:noFill/>
          <a:ln>
            <a:noFill/>
          </a:ln>
        </p:spPr>
        <p:txBody>
          <a:bodyPr anchorCtr="0" anchor="t" bIns="0" lIns="0" spcFirstLastPara="1" rIns="0" wrap="square" tIns="0">
            <a:spAutoFit/>
          </a:bodyPr>
          <a:lstStyle/>
          <a:p>
            <a:pPr indent="0" lvl="0" marL="0" marR="0" rtl="0" algn="ctr">
              <a:lnSpc>
                <a:spcPct val="140036"/>
              </a:lnSpc>
              <a:spcBef>
                <a:spcPts val="0"/>
              </a:spcBef>
              <a:spcAft>
                <a:spcPts val="0"/>
              </a:spcAft>
              <a:buNone/>
            </a:pPr>
            <a:r>
              <a:rPr b="1" i="0" lang="en-US" sz="1636" u="none" cap="none" strike="noStrike">
                <a:solidFill>
                  <a:srgbClr val="FFFFFF"/>
                </a:solidFill>
                <a:latin typeface="Roboto"/>
                <a:ea typeface="Roboto"/>
                <a:cs typeface="Roboto"/>
                <a:sym typeface="Roboto"/>
              </a:rPr>
              <a:t>memes</a:t>
            </a:r>
            <a:endParaRPr/>
          </a:p>
        </p:txBody>
      </p:sp>
      <p:sp>
        <p:nvSpPr>
          <p:cNvPr id="284" name="Google Shape;284;p15"/>
          <p:cNvSpPr txBox="1"/>
          <p:nvPr/>
        </p:nvSpPr>
        <p:spPr>
          <a:xfrm>
            <a:off x="9447413" y="6890732"/>
            <a:ext cx="6068191" cy="282367"/>
          </a:xfrm>
          <a:prstGeom prst="rect">
            <a:avLst/>
          </a:prstGeom>
          <a:noFill/>
          <a:ln>
            <a:noFill/>
          </a:ln>
        </p:spPr>
        <p:txBody>
          <a:bodyPr anchorCtr="0" anchor="t" bIns="0" lIns="0" spcFirstLastPara="1" rIns="0" wrap="square" tIns="0">
            <a:spAutoFit/>
          </a:bodyPr>
          <a:lstStyle/>
          <a:p>
            <a:pPr indent="0" lvl="0" marL="0" marR="0" rtl="0" algn="ctr">
              <a:lnSpc>
                <a:spcPct val="140036"/>
              </a:lnSpc>
              <a:spcBef>
                <a:spcPts val="0"/>
              </a:spcBef>
              <a:spcAft>
                <a:spcPts val="0"/>
              </a:spcAft>
              <a:buNone/>
            </a:pPr>
            <a:r>
              <a:rPr b="1" i="0" lang="en-US" sz="1636" u="none" cap="none" strike="noStrike">
                <a:solidFill>
                  <a:srgbClr val="FFFFFF"/>
                </a:solidFill>
                <a:latin typeface="Roboto"/>
                <a:ea typeface="Roboto"/>
                <a:cs typeface="Roboto"/>
                <a:sym typeface="Roboto"/>
              </a:rPr>
              <a:t>videos</a:t>
            </a:r>
            <a:endParaRPr/>
          </a:p>
        </p:txBody>
      </p:sp>
      <p:sp>
        <p:nvSpPr>
          <p:cNvPr id="285" name="Google Shape;285;p15"/>
          <p:cNvSpPr txBox="1"/>
          <p:nvPr/>
        </p:nvSpPr>
        <p:spPr>
          <a:xfrm>
            <a:off x="11728987" y="6890732"/>
            <a:ext cx="6068191" cy="282367"/>
          </a:xfrm>
          <a:prstGeom prst="rect">
            <a:avLst/>
          </a:prstGeom>
          <a:noFill/>
          <a:ln>
            <a:noFill/>
          </a:ln>
        </p:spPr>
        <p:txBody>
          <a:bodyPr anchorCtr="0" anchor="t" bIns="0" lIns="0" spcFirstLastPara="1" rIns="0" wrap="square" tIns="0">
            <a:spAutoFit/>
          </a:bodyPr>
          <a:lstStyle/>
          <a:p>
            <a:pPr indent="0" lvl="0" marL="0" marR="0" rtl="0" algn="ctr">
              <a:lnSpc>
                <a:spcPct val="140036"/>
              </a:lnSpc>
              <a:spcBef>
                <a:spcPts val="0"/>
              </a:spcBef>
              <a:spcAft>
                <a:spcPts val="0"/>
              </a:spcAft>
              <a:buNone/>
            </a:pPr>
            <a:r>
              <a:rPr b="1" i="0" lang="en-US" sz="1636" u="none" cap="none" strike="noStrike">
                <a:solidFill>
                  <a:srgbClr val="FFFFFF"/>
                </a:solidFill>
                <a:latin typeface="Roboto"/>
                <a:ea typeface="Roboto"/>
                <a:cs typeface="Roboto"/>
                <a:sym typeface="Roboto"/>
              </a:rPr>
              <a:t>posts</a:t>
            </a:r>
            <a:endParaRPr/>
          </a:p>
        </p:txBody>
      </p:sp>
      <p:sp>
        <p:nvSpPr>
          <p:cNvPr id="286" name="Google Shape;286;p15"/>
          <p:cNvSpPr txBox="1"/>
          <p:nvPr/>
        </p:nvSpPr>
        <p:spPr>
          <a:xfrm>
            <a:off x="8186474" y="9135058"/>
            <a:ext cx="5851029" cy="28315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1" i="0" lang="en-US" sz="1578" u="none" cap="none" strike="noStrike">
                <a:solidFill>
                  <a:srgbClr val="FFFFFF"/>
                </a:solidFill>
                <a:latin typeface="Roboto"/>
                <a:ea typeface="Roboto"/>
                <a:cs typeface="Roboto"/>
                <a:sym typeface="Roboto"/>
              </a:rPr>
              <a:t>photos</a:t>
            </a:r>
            <a:endParaRPr/>
          </a:p>
        </p:txBody>
      </p:sp>
      <p:sp>
        <p:nvSpPr>
          <p:cNvPr id="287" name="Google Shape;287;p15"/>
          <p:cNvSpPr txBox="1"/>
          <p:nvPr/>
        </p:nvSpPr>
        <p:spPr>
          <a:xfrm>
            <a:off x="10470409" y="9135058"/>
            <a:ext cx="5851029" cy="28315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1" i="0" lang="en-US" sz="1578" u="none" cap="none" strike="noStrike">
                <a:solidFill>
                  <a:srgbClr val="FFFFFF"/>
                </a:solidFill>
                <a:latin typeface="Roboto"/>
                <a:ea typeface="Roboto"/>
                <a:cs typeface="Roboto"/>
                <a:sym typeface="Roboto"/>
              </a:rPr>
              <a:t>articles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291" name="Shape 291"/>
        <p:cNvGrpSpPr/>
        <p:nvPr/>
      </p:nvGrpSpPr>
      <p:grpSpPr>
        <a:xfrm>
          <a:off x="0" y="0"/>
          <a:ext cx="0" cy="0"/>
          <a:chOff x="0" y="0"/>
          <a:chExt cx="0" cy="0"/>
        </a:xfrm>
      </p:grpSpPr>
      <p:sp>
        <p:nvSpPr>
          <p:cNvPr id="292" name="Google Shape;292;p16"/>
          <p:cNvSpPr/>
          <p:nvPr/>
        </p:nvSpPr>
        <p:spPr>
          <a:xfrm flipH="1" rot="10800000">
            <a:off x="110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93" name="Google Shape;293;p16"/>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294" name="Google Shape;294;p16"/>
          <p:cNvSpPr txBox="1"/>
          <p:nvPr/>
        </p:nvSpPr>
        <p:spPr>
          <a:xfrm>
            <a:off x="2046354" y="1355725"/>
            <a:ext cx="6912327" cy="76327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5499" u="none" cap="none" strike="noStrike">
                <a:solidFill>
                  <a:srgbClr val="CDFE64"/>
                </a:solidFill>
                <a:latin typeface="Arial"/>
                <a:ea typeface="Arial"/>
                <a:cs typeface="Arial"/>
                <a:sym typeface="Arial"/>
              </a:rPr>
              <a:t>SoMe doesn’t have a one-size-fits-all impact</a:t>
            </a:r>
            <a:endParaRPr/>
          </a:p>
          <a:p>
            <a:pPr indent="0" lvl="0" marL="0" marR="0" rtl="0" algn="l">
              <a:lnSpc>
                <a:spcPct val="110001"/>
              </a:lnSpc>
              <a:spcBef>
                <a:spcPts val="0"/>
              </a:spcBef>
              <a:spcAft>
                <a:spcPts val="0"/>
              </a:spcAft>
              <a:buNone/>
            </a:pPr>
            <a:r>
              <a:t/>
            </a:r>
            <a:endParaRPr b="1" i="0" sz="5499" u="none" cap="none" strike="noStrike">
              <a:solidFill>
                <a:srgbClr val="CDFE64"/>
              </a:solidFill>
              <a:latin typeface="Arial"/>
              <a:ea typeface="Arial"/>
              <a:cs typeface="Arial"/>
              <a:sym typeface="Arial"/>
            </a:endParaRPr>
          </a:p>
          <a:p>
            <a:pPr indent="0" lvl="0" marL="0" marR="0" rtl="0" algn="l">
              <a:lnSpc>
                <a:spcPct val="110001"/>
              </a:lnSpc>
              <a:spcBef>
                <a:spcPts val="0"/>
              </a:spcBef>
              <a:spcAft>
                <a:spcPts val="0"/>
              </a:spcAft>
              <a:buNone/>
            </a:pPr>
            <a:r>
              <a:rPr b="1" i="0" lang="en-US" sz="5499" u="none" cap="none" strike="noStrike">
                <a:solidFill>
                  <a:srgbClr val="FFFFFF"/>
                </a:solidFill>
                <a:latin typeface="Arial"/>
                <a:ea typeface="Arial"/>
                <a:cs typeface="Arial"/>
                <a:sym typeface="Arial"/>
              </a:rPr>
              <a:t>Most of you feel social media’s impact is either limited (33%) or moderate (23%)</a:t>
            </a:r>
            <a:endParaRPr/>
          </a:p>
          <a:p>
            <a:pPr indent="0" lvl="0" marL="0" marR="0" rtl="0" algn="l">
              <a:lnSpc>
                <a:spcPct val="110001"/>
              </a:lnSpc>
              <a:spcBef>
                <a:spcPts val="0"/>
              </a:spcBef>
              <a:spcAft>
                <a:spcPts val="0"/>
              </a:spcAft>
              <a:buNone/>
            </a:pPr>
            <a:r>
              <a:t/>
            </a:r>
            <a:endParaRPr b="1" i="0" sz="5499" u="none" cap="none" strike="noStrike">
              <a:solidFill>
                <a:srgbClr val="FFFFFF"/>
              </a:solidFill>
              <a:latin typeface="Arial"/>
              <a:ea typeface="Arial"/>
              <a:cs typeface="Arial"/>
              <a:sym typeface="Arial"/>
            </a:endParaRPr>
          </a:p>
        </p:txBody>
      </p:sp>
      <p:pic>
        <p:nvPicPr>
          <p:cNvPr id="295" name="Google Shape;295;p16"/>
          <p:cNvPicPr preferRelativeResize="0"/>
          <p:nvPr/>
        </p:nvPicPr>
        <p:blipFill rotWithShape="1">
          <a:blip r:embed="rId4">
            <a:alphaModFix/>
          </a:blip>
          <a:srcRect b="0" l="0" r="0" t="0"/>
          <a:stretch/>
        </p:blipFill>
        <p:spPr>
          <a:xfrm>
            <a:off x="7732617" y="1878732"/>
            <a:ext cx="9282578" cy="68938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299" name="Shape 299"/>
        <p:cNvGrpSpPr/>
        <p:nvPr/>
      </p:nvGrpSpPr>
      <p:grpSpPr>
        <a:xfrm>
          <a:off x="0" y="0"/>
          <a:ext cx="0" cy="0"/>
          <a:chOff x="0" y="0"/>
          <a:chExt cx="0" cy="0"/>
        </a:xfrm>
      </p:grpSpPr>
      <p:sp>
        <p:nvSpPr>
          <p:cNvPr id="300" name="Google Shape;300;p17"/>
          <p:cNvSpPr/>
          <p:nvPr/>
        </p:nvSpPr>
        <p:spPr>
          <a:xfrm flipH="1" rot="5400000">
            <a:off x="16252693" y="8251693"/>
            <a:ext cx="2035307" cy="2035307"/>
          </a:xfrm>
          <a:custGeom>
            <a:rect b="b" l="l" r="r" t="t"/>
            <a:pathLst>
              <a:path extrusionOk="0" h="2035307" w="2035307">
                <a:moveTo>
                  <a:pt x="2035307" y="0"/>
                </a:moveTo>
                <a:lnTo>
                  <a:pt x="0" y="0"/>
                </a:lnTo>
                <a:lnTo>
                  <a:pt x="0" y="2035307"/>
                </a:lnTo>
                <a:lnTo>
                  <a:pt x="2035307" y="2035307"/>
                </a:lnTo>
                <a:lnTo>
                  <a:pt x="2035307" y="0"/>
                </a:lnTo>
                <a:close/>
              </a:path>
            </a:pathLst>
          </a:custGeom>
          <a:blipFill rotWithShape="1">
            <a:blip r:embed="rId3">
              <a:alphaModFix/>
            </a:blip>
            <a:stretch>
              <a:fillRect b="0" l="0" r="0" t="0"/>
            </a:stretch>
          </a:blipFill>
          <a:ln>
            <a:noFill/>
          </a:ln>
        </p:spPr>
      </p:sp>
      <p:sp>
        <p:nvSpPr>
          <p:cNvPr id="301" name="Google Shape;301;p17"/>
          <p:cNvSpPr/>
          <p:nvPr/>
        </p:nvSpPr>
        <p:spPr>
          <a:xfrm flipH="1" rot="-5400000">
            <a:off x="0" y="110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3">
              <a:alphaModFix/>
            </a:blip>
            <a:stretch>
              <a:fillRect b="0" l="0" r="0" t="0"/>
            </a:stretch>
          </a:blipFill>
          <a:ln>
            <a:noFill/>
          </a:ln>
        </p:spPr>
      </p:sp>
      <p:sp>
        <p:nvSpPr>
          <p:cNvPr id="302" name="Google Shape;302;p17"/>
          <p:cNvSpPr txBox="1"/>
          <p:nvPr/>
        </p:nvSpPr>
        <p:spPr>
          <a:xfrm>
            <a:off x="2300535" y="1076325"/>
            <a:ext cx="6609209" cy="7312660"/>
          </a:xfrm>
          <a:prstGeom prst="rect">
            <a:avLst/>
          </a:prstGeom>
          <a:noFill/>
          <a:ln>
            <a:noFill/>
          </a:ln>
        </p:spPr>
        <p:txBody>
          <a:bodyPr anchorCtr="0" anchor="t" bIns="0" lIns="0" spcFirstLastPara="1" rIns="0" wrap="square" tIns="0">
            <a:spAutoFit/>
          </a:bodyPr>
          <a:lstStyle/>
          <a:p>
            <a:pPr indent="0" lvl="0" marL="0" marR="0" rtl="0" algn="l">
              <a:lnSpc>
                <a:spcPct val="35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0001"/>
              </a:lnSpc>
              <a:spcBef>
                <a:spcPts val="0"/>
              </a:spcBef>
              <a:spcAft>
                <a:spcPts val="0"/>
              </a:spcAft>
              <a:buNone/>
            </a:pPr>
            <a:r>
              <a:rPr b="1" i="0" lang="en-US" sz="5799" u="none" cap="none" strike="noStrike">
                <a:solidFill>
                  <a:srgbClr val="FFFFFF"/>
                </a:solidFill>
                <a:latin typeface="Arial"/>
                <a:ea typeface="Arial"/>
                <a:cs typeface="Arial"/>
                <a:sym typeface="Arial"/>
              </a:rPr>
              <a:t>Most of you (78%) agree that </a:t>
            </a:r>
            <a:r>
              <a:rPr b="1" i="0" lang="en-US" sz="5799" u="none" cap="none" strike="noStrike">
                <a:solidFill>
                  <a:srgbClr val="CDFE64"/>
                </a:solidFill>
                <a:latin typeface="Arial"/>
                <a:ea typeface="Arial"/>
                <a:cs typeface="Arial"/>
                <a:sym typeface="Arial"/>
              </a:rPr>
              <a:t>social media doesn’t fully show real life</a:t>
            </a:r>
            <a:r>
              <a:rPr b="1" i="0" lang="en-US" sz="5799" u="none" cap="none" strike="noStrike">
                <a:solidFill>
                  <a:srgbClr val="FFFFFF"/>
                </a:solidFill>
                <a:latin typeface="Arial"/>
                <a:ea typeface="Arial"/>
                <a:cs typeface="Arial"/>
                <a:sym typeface="Arial"/>
              </a:rPr>
              <a:t> or diversity, seeing it as more of a curated, idealised version. </a:t>
            </a:r>
            <a:endParaRPr/>
          </a:p>
        </p:txBody>
      </p:sp>
      <p:pic>
        <p:nvPicPr>
          <p:cNvPr id="303" name="Google Shape;303;p17"/>
          <p:cNvPicPr preferRelativeResize="0"/>
          <p:nvPr/>
        </p:nvPicPr>
        <p:blipFill rotWithShape="1">
          <a:blip r:embed="rId4">
            <a:alphaModFix/>
          </a:blip>
          <a:srcRect b="0" l="0" r="0" t="0"/>
          <a:stretch/>
        </p:blipFill>
        <p:spPr>
          <a:xfrm>
            <a:off x="8636276" y="1940934"/>
            <a:ext cx="8308818" cy="68137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307" name="Shape 307"/>
        <p:cNvGrpSpPr/>
        <p:nvPr/>
      </p:nvGrpSpPr>
      <p:grpSpPr>
        <a:xfrm>
          <a:off x="0" y="0"/>
          <a:ext cx="0" cy="0"/>
          <a:chOff x="0" y="0"/>
          <a:chExt cx="0" cy="0"/>
        </a:xfrm>
      </p:grpSpPr>
      <p:sp>
        <p:nvSpPr>
          <p:cNvPr id="308" name="Google Shape;308;p18"/>
          <p:cNvSpPr/>
          <p:nvPr/>
        </p:nvSpPr>
        <p:spPr>
          <a:xfrm flipH="1" rot="10800000">
            <a:off x="0" y="82406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3">
              <a:alphaModFix/>
            </a:blip>
            <a:stretch>
              <a:fillRect b="0" l="0" r="0" t="0"/>
            </a:stretch>
          </a:blipFill>
          <a:ln>
            <a:noFill/>
          </a:ln>
        </p:spPr>
      </p:sp>
      <p:sp>
        <p:nvSpPr>
          <p:cNvPr id="309" name="Google Shape;309;p18"/>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310" name="Google Shape;310;p18"/>
          <p:cNvSpPr txBox="1"/>
          <p:nvPr/>
        </p:nvSpPr>
        <p:spPr>
          <a:xfrm>
            <a:off x="2456935" y="1330933"/>
            <a:ext cx="6609209" cy="6503035"/>
          </a:xfrm>
          <a:prstGeom prst="rect">
            <a:avLst/>
          </a:prstGeom>
          <a:noFill/>
          <a:ln>
            <a:noFill/>
          </a:ln>
        </p:spPr>
        <p:txBody>
          <a:bodyPr anchorCtr="0" anchor="t" bIns="0" lIns="0" spcFirstLastPara="1" rIns="0" wrap="square" tIns="0">
            <a:spAutoFit/>
          </a:bodyPr>
          <a:lstStyle/>
          <a:p>
            <a:pPr indent="0" lvl="0" marL="0" marR="0" rtl="0" algn="l">
              <a:lnSpc>
                <a:spcPct val="35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0001"/>
              </a:lnSpc>
              <a:spcBef>
                <a:spcPts val="0"/>
              </a:spcBef>
              <a:spcAft>
                <a:spcPts val="0"/>
              </a:spcAft>
              <a:buNone/>
            </a:pPr>
            <a:r>
              <a:rPr b="1" i="0" lang="en-US" sz="5799" u="none" cap="none" strike="noStrike">
                <a:solidFill>
                  <a:srgbClr val="CDFE64"/>
                </a:solidFill>
                <a:latin typeface="Arial"/>
                <a:ea typeface="Arial"/>
                <a:cs typeface="Arial"/>
                <a:sym typeface="Arial"/>
              </a:rPr>
              <a:t>87% of you follow influencers</a:t>
            </a:r>
            <a:endParaRPr/>
          </a:p>
          <a:p>
            <a:pPr indent="0" lvl="0" marL="0" marR="0" rtl="0" algn="l">
              <a:lnSpc>
                <a:spcPct val="110001"/>
              </a:lnSpc>
              <a:spcBef>
                <a:spcPts val="0"/>
              </a:spcBef>
              <a:spcAft>
                <a:spcPts val="0"/>
              </a:spcAft>
              <a:buNone/>
            </a:pPr>
            <a:r>
              <a:t/>
            </a:r>
            <a:endParaRPr b="1" i="0" sz="5799" u="none" cap="none" strike="noStrike">
              <a:solidFill>
                <a:srgbClr val="CDFE64"/>
              </a:solidFill>
              <a:latin typeface="Arial"/>
              <a:ea typeface="Arial"/>
              <a:cs typeface="Arial"/>
              <a:sym typeface="Arial"/>
            </a:endParaRPr>
          </a:p>
          <a:p>
            <a:pPr indent="0" lvl="0" marL="0" marR="0" rtl="0" algn="l">
              <a:lnSpc>
                <a:spcPct val="110001"/>
              </a:lnSpc>
              <a:spcBef>
                <a:spcPts val="0"/>
              </a:spcBef>
              <a:spcAft>
                <a:spcPts val="0"/>
              </a:spcAft>
              <a:buNone/>
            </a:pPr>
            <a:r>
              <a:rPr b="1" i="0" lang="en-US" sz="5799" u="none" cap="none" strike="noStrike">
                <a:solidFill>
                  <a:srgbClr val="FFFFFF"/>
                </a:solidFill>
                <a:latin typeface="Arial"/>
                <a:ea typeface="Arial"/>
                <a:cs typeface="Arial"/>
                <a:sym typeface="Arial"/>
              </a:rPr>
              <a:t>...and 69% are active on social media every single day!</a:t>
            </a:r>
            <a:endParaRPr/>
          </a:p>
        </p:txBody>
      </p:sp>
      <p:sp>
        <p:nvSpPr>
          <p:cNvPr id="311" name="Google Shape;311;p18"/>
          <p:cNvSpPr/>
          <p:nvPr/>
        </p:nvSpPr>
        <p:spPr>
          <a:xfrm rot="-689297">
            <a:off x="10772455" y="-259157"/>
            <a:ext cx="2095965" cy="2417527"/>
          </a:xfrm>
          <a:custGeom>
            <a:rect b="b" l="l" r="r" t="t"/>
            <a:pathLst>
              <a:path extrusionOk="0" h="2417527" w="2095965">
                <a:moveTo>
                  <a:pt x="0" y="0"/>
                </a:moveTo>
                <a:lnTo>
                  <a:pt x="2095965" y="0"/>
                </a:lnTo>
                <a:lnTo>
                  <a:pt x="2095965" y="2417527"/>
                </a:lnTo>
                <a:lnTo>
                  <a:pt x="0" y="2417527"/>
                </a:lnTo>
                <a:lnTo>
                  <a:pt x="0" y="0"/>
                </a:lnTo>
                <a:close/>
              </a:path>
            </a:pathLst>
          </a:custGeom>
          <a:blipFill rotWithShape="1">
            <a:blip r:embed="rId4">
              <a:alphaModFix/>
            </a:blip>
            <a:stretch>
              <a:fillRect b="-9033" l="-12036" r="0" t="-9031"/>
            </a:stretch>
          </a:blipFill>
          <a:ln>
            <a:noFill/>
          </a:ln>
        </p:spPr>
      </p:sp>
      <p:sp>
        <p:nvSpPr>
          <p:cNvPr id="312" name="Google Shape;312;p18"/>
          <p:cNvSpPr/>
          <p:nvPr/>
        </p:nvSpPr>
        <p:spPr>
          <a:xfrm rot="-454623">
            <a:off x="10113161" y="1360278"/>
            <a:ext cx="2325708" cy="2179681"/>
          </a:xfrm>
          <a:custGeom>
            <a:rect b="b" l="l" r="r" t="t"/>
            <a:pathLst>
              <a:path extrusionOk="0" h="2179681" w="2325708">
                <a:moveTo>
                  <a:pt x="0" y="0"/>
                </a:moveTo>
                <a:lnTo>
                  <a:pt x="2325708" y="0"/>
                </a:lnTo>
                <a:lnTo>
                  <a:pt x="2325708" y="2179682"/>
                </a:lnTo>
                <a:lnTo>
                  <a:pt x="0" y="2179682"/>
                </a:lnTo>
                <a:lnTo>
                  <a:pt x="0" y="0"/>
                </a:lnTo>
                <a:close/>
              </a:path>
            </a:pathLst>
          </a:custGeom>
          <a:blipFill rotWithShape="1">
            <a:blip r:embed="rId5">
              <a:alphaModFix/>
            </a:blip>
            <a:stretch>
              <a:fillRect b="-7595" l="0" r="0" t="-7596"/>
            </a:stretch>
          </a:blipFill>
          <a:ln>
            <a:noFill/>
          </a:ln>
        </p:spPr>
      </p:sp>
      <p:sp>
        <p:nvSpPr>
          <p:cNvPr id="313" name="Google Shape;313;p18"/>
          <p:cNvSpPr/>
          <p:nvPr/>
        </p:nvSpPr>
        <p:spPr>
          <a:xfrm>
            <a:off x="11614916" y="-282304"/>
            <a:ext cx="2862393" cy="3604154"/>
          </a:xfrm>
          <a:custGeom>
            <a:rect b="b" l="l" r="r" t="t"/>
            <a:pathLst>
              <a:path extrusionOk="0" h="3604154" w="2862393">
                <a:moveTo>
                  <a:pt x="0" y="0"/>
                </a:moveTo>
                <a:lnTo>
                  <a:pt x="2862393" y="0"/>
                </a:lnTo>
                <a:lnTo>
                  <a:pt x="2862393" y="3604154"/>
                </a:lnTo>
                <a:lnTo>
                  <a:pt x="0" y="3604154"/>
                </a:lnTo>
                <a:lnTo>
                  <a:pt x="0" y="0"/>
                </a:lnTo>
                <a:close/>
              </a:path>
            </a:pathLst>
          </a:custGeom>
          <a:blipFill rotWithShape="1">
            <a:blip r:embed="rId6">
              <a:alphaModFix/>
            </a:blip>
            <a:stretch>
              <a:fillRect b="-11585" l="-4206" r="-14414" t="0"/>
            </a:stretch>
          </a:blipFill>
          <a:ln>
            <a:noFill/>
          </a:ln>
        </p:spPr>
      </p:sp>
      <p:sp>
        <p:nvSpPr>
          <p:cNvPr id="314" name="Google Shape;314;p18"/>
          <p:cNvSpPr/>
          <p:nvPr/>
        </p:nvSpPr>
        <p:spPr>
          <a:xfrm>
            <a:off x="13046112" y="703324"/>
            <a:ext cx="3302927" cy="2658965"/>
          </a:xfrm>
          <a:custGeom>
            <a:rect b="b" l="l" r="r" t="t"/>
            <a:pathLst>
              <a:path extrusionOk="0" h="2658965" w="3302927">
                <a:moveTo>
                  <a:pt x="0" y="0"/>
                </a:moveTo>
                <a:lnTo>
                  <a:pt x="3302928" y="0"/>
                </a:lnTo>
                <a:lnTo>
                  <a:pt x="3302928" y="2658964"/>
                </a:lnTo>
                <a:lnTo>
                  <a:pt x="0" y="2658964"/>
                </a:lnTo>
                <a:lnTo>
                  <a:pt x="0" y="0"/>
                </a:lnTo>
                <a:close/>
              </a:path>
            </a:pathLst>
          </a:custGeom>
          <a:blipFill rotWithShape="1">
            <a:blip r:embed="rId7">
              <a:alphaModFix/>
            </a:blip>
            <a:stretch>
              <a:fillRect b="-20463" l="-118" r="-118" t="0"/>
            </a:stretch>
          </a:blipFill>
          <a:ln>
            <a:noFill/>
          </a:ln>
        </p:spPr>
      </p:sp>
      <p:sp>
        <p:nvSpPr>
          <p:cNvPr id="315" name="Google Shape;315;p18"/>
          <p:cNvSpPr/>
          <p:nvPr/>
        </p:nvSpPr>
        <p:spPr>
          <a:xfrm>
            <a:off x="11955758" y="2225825"/>
            <a:ext cx="1980739" cy="2332813"/>
          </a:xfrm>
          <a:custGeom>
            <a:rect b="b" l="l" r="r" t="t"/>
            <a:pathLst>
              <a:path extrusionOk="0" h="2332813" w="1980739">
                <a:moveTo>
                  <a:pt x="0" y="0"/>
                </a:moveTo>
                <a:lnTo>
                  <a:pt x="1980739" y="0"/>
                </a:lnTo>
                <a:lnTo>
                  <a:pt x="1980739" y="2332813"/>
                </a:lnTo>
                <a:lnTo>
                  <a:pt x="0" y="2332813"/>
                </a:lnTo>
                <a:lnTo>
                  <a:pt x="0" y="0"/>
                </a:lnTo>
                <a:close/>
              </a:path>
            </a:pathLst>
          </a:custGeom>
          <a:blipFill rotWithShape="1">
            <a:blip r:embed="rId8">
              <a:alphaModFix/>
            </a:blip>
            <a:stretch>
              <a:fillRect b="0" l="-2425" r="-82287" t="0"/>
            </a:stretch>
          </a:blipFill>
          <a:ln>
            <a:noFill/>
          </a:ln>
        </p:spPr>
      </p:sp>
      <p:sp>
        <p:nvSpPr>
          <p:cNvPr id="316" name="Google Shape;316;p18"/>
          <p:cNvSpPr/>
          <p:nvPr/>
        </p:nvSpPr>
        <p:spPr>
          <a:xfrm>
            <a:off x="11216317" y="2885006"/>
            <a:ext cx="2447964" cy="3204399"/>
          </a:xfrm>
          <a:custGeom>
            <a:rect b="b" l="l" r="r" t="t"/>
            <a:pathLst>
              <a:path extrusionOk="0" h="3204399" w="2447964">
                <a:moveTo>
                  <a:pt x="0" y="0"/>
                </a:moveTo>
                <a:lnTo>
                  <a:pt x="2447964" y="0"/>
                </a:lnTo>
                <a:lnTo>
                  <a:pt x="2447964" y="3204399"/>
                </a:lnTo>
                <a:lnTo>
                  <a:pt x="0" y="3204399"/>
                </a:lnTo>
                <a:lnTo>
                  <a:pt x="0" y="0"/>
                </a:lnTo>
                <a:close/>
              </a:path>
            </a:pathLst>
          </a:custGeom>
          <a:blipFill rotWithShape="1">
            <a:blip r:embed="rId9">
              <a:alphaModFix/>
            </a:blip>
            <a:stretch>
              <a:fillRect b="0" l="-4873" r="-4872" t="0"/>
            </a:stretch>
          </a:blipFill>
          <a:ln>
            <a:noFill/>
          </a:ln>
        </p:spPr>
      </p:sp>
      <p:sp>
        <p:nvSpPr>
          <p:cNvPr id="317" name="Google Shape;317;p18"/>
          <p:cNvSpPr/>
          <p:nvPr/>
        </p:nvSpPr>
        <p:spPr>
          <a:xfrm>
            <a:off x="9704319" y="2669320"/>
            <a:ext cx="2251440" cy="3420086"/>
          </a:xfrm>
          <a:custGeom>
            <a:rect b="b" l="l" r="r" t="t"/>
            <a:pathLst>
              <a:path extrusionOk="0" h="3420086" w="2251440">
                <a:moveTo>
                  <a:pt x="0" y="0"/>
                </a:moveTo>
                <a:lnTo>
                  <a:pt x="2251439" y="0"/>
                </a:lnTo>
                <a:lnTo>
                  <a:pt x="2251439" y="3420085"/>
                </a:lnTo>
                <a:lnTo>
                  <a:pt x="0" y="3420085"/>
                </a:lnTo>
                <a:lnTo>
                  <a:pt x="0" y="0"/>
                </a:lnTo>
                <a:close/>
              </a:path>
            </a:pathLst>
          </a:custGeom>
          <a:blipFill rotWithShape="1">
            <a:blip r:embed="rId10">
              <a:alphaModFix/>
            </a:blip>
            <a:stretch>
              <a:fillRect b="0" l="-18800" r="-2814" t="0"/>
            </a:stretch>
          </a:blipFill>
          <a:ln>
            <a:noFill/>
          </a:ln>
        </p:spPr>
      </p:sp>
      <p:sp>
        <p:nvSpPr>
          <p:cNvPr id="318" name="Google Shape;318;p18"/>
          <p:cNvSpPr/>
          <p:nvPr/>
        </p:nvSpPr>
        <p:spPr>
          <a:xfrm>
            <a:off x="14785178" y="2225825"/>
            <a:ext cx="1931780" cy="3863580"/>
          </a:xfrm>
          <a:custGeom>
            <a:rect b="b" l="l" r="r" t="t"/>
            <a:pathLst>
              <a:path extrusionOk="0" h="3863580" w="1931780">
                <a:moveTo>
                  <a:pt x="0" y="0"/>
                </a:moveTo>
                <a:lnTo>
                  <a:pt x="1931781" y="0"/>
                </a:lnTo>
                <a:lnTo>
                  <a:pt x="1931781" y="3863580"/>
                </a:lnTo>
                <a:lnTo>
                  <a:pt x="0" y="3863580"/>
                </a:lnTo>
                <a:lnTo>
                  <a:pt x="0" y="0"/>
                </a:lnTo>
                <a:close/>
              </a:path>
            </a:pathLst>
          </a:custGeom>
          <a:blipFill rotWithShape="1">
            <a:blip r:embed="rId11">
              <a:alphaModFix/>
            </a:blip>
            <a:stretch>
              <a:fillRect b="0" l="-2426" r="-5595" t="0"/>
            </a:stretch>
          </a:blipFill>
          <a:ln>
            <a:noFill/>
          </a:ln>
        </p:spPr>
      </p:sp>
      <p:sp>
        <p:nvSpPr>
          <p:cNvPr id="319" name="Google Shape;319;p18"/>
          <p:cNvSpPr/>
          <p:nvPr/>
        </p:nvSpPr>
        <p:spPr>
          <a:xfrm>
            <a:off x="12175471" y="3206751"/>
            <a:ext cx="3522052" cy="2882654"/>
          </a:xfrm>
          <a:custGeom>
            <a:rect b="b" l="l" r="r" t="t"/>
            <a:pathLst>
              <a:path extrusionOk="0" h="2882654" w="3522052">
                <a:moveTo>
                  <a:pt x="0" y="0"/>
                </a:moveTo>
                <a:lnTo>
                  <a:pt x="3522052" y="0"/>
                </a:lnTo>
                <a:lnTo>
                  <a:pt x="3522052" y="2882654"/>
                </a:lnTo>
                <a:lnTo>
                  <a:pt x="0" y="2882654"/>
                </a:lnTo>
                <a:lnTo>
                  <a:pt x="0" y="0"/>
                </a:lnTo>
                <a:close/>
              </a:path>
            </a:pathLst>
          </a:custGeom>
          <a:blipFill rotWithShape="1">
            <a:blip r:embed="rId12">
              <a:alphaModFix/>
            </a:blip>
            <a:stretch>
              <a:fillRect b="0" l="-2426" r="-2426" t="0"/>
            </a:stretch>
          </a:blipFill>
          <a:ln>
            <a:noFill/>
          </a:ln>
        </p:spPr>
      </p:sp>
      <p:sp>
        <p:nvSpPr>
          <p:cNvPr id="320" name="Google Shape;320;p18"/>
          <p:cNvSpPr/>
          <p:nvPr/>
        </p:nvSpPr>
        <p:spPr>
          <a:xfrm>
            <a:off x="10345300" y="4379363"/>
            <a:ext cx="2351479" cy="3365828"/>
          </a:xfrm>
          <a:custGeom>
            <a:rect b="b" l="l" r="r" t="t"/>
            <a:pathLst>
              <a:path extrusionOk="0" h="3365828" w="2351479">
                <a:moveTo>
                  <a:pt x="0" y="0"/>
                </a:moveTo>
                <a:lnTo>
                  <a:pt x="2351478" y="0"/>
                </a:lnTo>
                <a:lnTo>
                  <a:pt x="2351478" y="3365828"/>
                </a:lnTo>
                <a:lnTo>
                  <a:pt x="0" y="3365828"/>
                </a:lnTo>
                <a:lnTo>
                  <a:pt x="0" y="0"/>
                </a:lnTo>
                <a:close/>
              </a:path>
            </a:pathLst>
          </a:custGeom>
          <a:blipFill rotWithShape="1">
            <a:blip r:embed="rId13">
              <a:alphaModFix/>
            </a:blip>
            <a:stretch>
              <a:fillRect b="0" l="-2426" r="-2426" t="0"/>
            </a:stretch>
          </a:blipFill>
          <a:ln>
            <a:noFill/>
          </a:ln>
        </p:spPr>
      </p:sp>
      <p:sp>
        <p:nvSpPr>
          <p:cNvPr id="321" name="Google Shape;321;p18"/>
          <p:cNvSpPr/>
          <p:nvPr/>
        </p:nvSpPr>
        <p:spPr>
          <a:xfrm>
            <a:off x="11521039" y="4994581"/>
            <a:ext cx="2985552" cy="2750610"/>
          </a:xfrm>
          <a:custGeom>
            <a:rect b="b" l="l" r="r" t="t"/>
            <a:pathLst>
              <a:path extrusionOk="0" h="2750610" w="2985552">
                <a:moveTo>
                  <a:pt x="0" y="0"/>
                </a:moveTo>
                <a:lnTo>
                  <a:pt x="2985552" y="0"/>
                </a:lnTo>
                <a:lnTo>
                  <a:pt x="2985552" y="2750610"/>
                </a:lnTo>
                <a:lnTo>
                  <a:pt x="0" y="2750610"/>
                </a:lnTo>
                <a:lnTo>
                  <a:pt x="0" y="0"/>
                </a:lnTo>
                <a:close/>
              </a:path>
            </a:pathLst>
          </a:custGeom>
          <a:blipFill rotWithShape="1">
            <a:blip r:embed="rId14">
              <a:alphaModFix/>
            </a:blip>
            <a:stretch>
              <a:fillRect b="0" l="-2426" r="-2426" t="0"/>
            </a:stretch>
          </a:blipFill>
          <a:ln>
            <a:noFill/>
          </a:ln>
        </p:spPr>
      </p:sp>
      <p:sp>
        <p:nvSpPr>
          <p:cNvPr id="322" name="Google Shape;322;p18"/>
          <p:cNvSpPr/>
          <p:nvPr/>
        </p:nvSpPr>
        <p:spPr>
          <a:xfrm>
            <a:off x="13331841" y="4904364"/>
            <a:ext cx="3046205" cy="2450737"/>
          </a:xfrm>
          <a:custGeom>
            <a:rect b="b" l="l" r="r" t="t"/>
            <a:pathLst>
              <a:path extrusionOk="0" h="2450737" w="3046205">
                <a:moveTo>
                  <a:pt x="0" y="0"/>
                </a:moveTo>
                <a:lnTo>
                  <a:pt x="3046205" y="0"/>
                </a:lnTo>
                <a:lnTo>
                  <a:pt x="3046205" y="2450736"/>
                </a:lnTo>
                <a:lnTo>
                  <a:pt x="0" y="2450736"/>
                </a:lnTo>
                <a:lnTo>
                  <a:pt x="0" y="0"/>
                </a:lnTo>
                <a:close/>
              </a:path>
            </a:pathLst>
          </a:custGeom>
          <a:blipFill rotWithShape="1">
            <a:blip r:embed="rId15">
              <a:alphaModFix/>
            </a:blip>
            <a:stretch>
              <a:fillRect b="0" l="-2426" r="-2426" t="0"/>
            </a:stretch>
          </a:blipFill>
          <a:ln>
            <a:noFill/>
          </a:ln>
        </p:spPr>
      </p:sp>
      <p:sp>
        <p:nvSpPr>
          <p:cNvPr id="323" name="Google Shape;323;p18"/>
          <p:cNvSpPr/>
          <p:nvPr/>
        </p:nvSpPr>
        <p:spPr>
          <a:xfrm>
            <a:off x="13664281" y="6835319"/>
            <a:ext cx="2952479" cy="2444864"/>
          </a:xfrm>
          <a:custGeom>
            <a:rect b="b" l="l" r="r" t="t"/>
            <a:pathLst>
              <a:path extrusionOk="0" h="2444864" w="2952479">
                <a:moveTo>
                  <a:pt x="0" y="0"/>
                </a:moveTo>
                <a:lnTo>
                  <a:pt x="2952479" y="0"/>
                </a:lnTo>
                <a:lnTo>
                  <a:pt x="2952479" y="2444864"/>
                </a:lnTo>
                <a:lnTo>
                  <a:pt x="0" y="2444864"/>
                </a:lnTo>
                <a:lnTo>
                  <a:pt x="0" y="0"/>
                </a:lnTo>
                <a:close/>
              </a:path>
            </a:pathLst>
          </a:custGeom>
          <a:blipFill rotWithShape="1">
            <a:blip r:embed="rId16">
              <a:alphaModFix/>
            </a:blip>
            <a:stretch>
              <a:fillRect b="0" l="-6810" r="-6811" t="0"/>
            </a:stretch>
          </a:blipFill>
          <a:ln>
            <a:noFill/>
          </a:ln>
        </p:spPr>
      </p:sp>
      <p:sp>
        <p:nvSpPr>
          <p:cNvPr id="324" name="Google Shape;324;p18"/>
          <p:cNvSpPr/>
          <p:nvPr/>
        </p:nvSpPr>
        <p:spPr>
          <a:xfrm>
            <a:off x="14506591" y="6413255"/>
            <a:ext cx="3026286" cy="3873745"/>
          </a:xfrm>
          <a:custGeom>
            <a:rect b="b" l="l" r="r" t="t"/>
            <a:pathLst>
              <a:path extrusionOk="0" h="3873745" w="3026286">
                <a:moveTo>
                  <a:pt x="0" y="0"/>
                </a:moveTo>
                <a:lnTo>
                  <a:pt x="3026286" y="0"/>
                </a:lnTo>
                <a:lnTo>
                  <a:pt x="3026286" y="3873745"/>
                </a:lnTo>
                <a:lnTo>
                  <a:pt x="0" y="3873745"/>
                </a:lnTo>
                <a:lnTo>
                  <a:pt x="0" y="0"/>
                </a:lnTo>
                <a:close/>
              </a:path>
            </a:pathLst>
          </a:custGeom>
          <a:blipFill rotWithShape="1">
            <a:blip r:embed="rId17">
              <a:alphaModFix/>
            </a:blip>
            <a:stretch>
              <a:fillRect b="-6851" l="0" r="-13004" t="-6852"/>
            </a:stretch>
          </a:blipFill>
          <a:ln>
            <a:noFill/>
          </a:ln>
        </p:spPr>
      </p:sp>
      <p:sp>
        <p:nvSpPr>
          <p:cNvPr id="325" name="Google Shape;325;p18"/>
          <p:cNvSpPr/>
          <p:nvPr/>
        </p:nvSpPr>
        <p:spPr>
          <a:xfrm>
            <a:off x="10519662" y="6413255"/>
            <a:ext cx="2457400" cy="2651396"/>
          </a:xfrm>
          <a:custGeom>
            <a:rect b="b" l="l" r="r" t="t"/>
            <a:pathLst>
              <a:path extrusionOk="0" h="2651396" w="2457400">
                <a:moveTo>
                  <a:pt x="0" y="0"/>
                </a:moveTo>
                <a:lnTo>
                  <a:pt x="2457400" y="0"/>
                </a:lnTo>
                <a:lnTo>
                  <a:pt x="2457400" y="2651397"/>
                </a:lnTo>
                <a:lnTo>
                  <a:pt x="0" y="2651397"/>
                </a:lnTo>
                <a:lnTo>
                  <a:pt x="0" y="0"/>
                </a:lnTo>
                <a:close/>
              </a:path>
            </a:pathLst>
          </a:custGeom>
          <a:blipFill rotWithShape="1">
            <a:blip r:embed="rId18">
              <a:alphaModFix/>
            </a:blip>
            <a:stretch>
              <a:fillRect b="0" l="-7801" r="-2426" t="0"/>
            </a:stretch>
          </a:blipFill>
          <a:ln>
            <a:noFill/>
          </a:ln>
        </p:spPr>
      </p:sp>
      <p:sp>
        <p:nvSpPr>
          <p:cNvPr id="326" name="Google Shape;326;p18"/>
          <p:cNvSpPr/>
          <p:nvPr/>
        </p:nvSpPr>
        <p:spPr>
          <a:xfrm>
            <a:off x="9704319" y="7828364"/>
            <a:ext cx="2230486" cy="2458636"/>
          </a:xfrm>
          <a:custGeom>
            <a:rect b="b" l="l" r="r" t="t"/>
            <a:pathLst>
              <a:path extrusionOk="0" h="2458636" w="2230486">
                <a:moveTo>
                  <a:pt x="0" y="0"/>
                </a:moveTo>
                <a:lnTo>
                  <a:pt x="2230486" y="0"/>
                </a:lnTo>
                <a:lnTo>
                  <a:pt x="2230486" y="2458636"/>
                </a:lnTo>
                <a:lnTo>
                  <a:pt x="0" y="2458636"/>
                </a:lnTo>
                <a:lnTo>
                  <a:pt x="0" y="0"/>
                </a:lnTo>
                <a:close/>
              </a:path>
            </a:pathLst>
          </a:custGeom>
          <a:blipFill rotWithShape="1">
            <a:blip r:embed="rId19">
              <a:alphaModFix/>
            </a:blip>
            <a:stretch>
              <a:fillRect b="0" l="-10840" r="-2425" t="0"/>
            </a:stretch>
          </a:blipFill>
          <a:ln>
            <a:noFill/>
          </a:ln>
        </p:spPr>
      </p:sp>
      <p:sp>
        <p:nvSpPr>
          <p:cNvPr id="327" name="Google Shape;327;p18"/>
          <p:cNvSpPr/>
          <p:nvPr/>
        </p:nvSpPr>
        <p:spPr>
          <a:xfrm>
            <a:off x="11135261" y="7355100"/>
            <a:ext cx="2682766" cy="2931900"/>
          </a:xfrm>
          <a:custGeom>
            <a:rect b="b" l="l" r="r" t="t"/>
            <a:pathLst>
              <a:path extrusionOk="0" h="2931900" w="2682766">
                <a:moveTo>
                  <a:pt x="0" y="0"/>
                </a:moveTo>
                <a:lnTo>
                  <a:pt x="2682766" y="0"/>
                </a:lnTo>
                <a:lnTo>
                  <a:pt x="2682766" y="2931900"/>
                </a:lnTo>
                <a:lnTo>
                  <a:pt x="0" y="2931900"/>
                </a:lnTo>
                <a:lnTo>
                  <a:pt x="0" y="0"/>
                </a:lnTo>
                <a:close/>
              </a:path>
            </a:pathLst>
          </a:custGeom>
          <a:blipFill rotWithShape="1">
            <a:blip r:embed="rId20">
              <a:alphaModFix/>
            </a:blip>
            <a:stretch>
              <a:fillRect b="0" l="-2426" r="-2426" t="0"/>
            </a:stretch>
          </a:blipFill>
          <a:ln>
            <a:noFill/>
          </a:ln>
        </p:spPr>
      </p:sp>
      <p:sp>
        <p:nvSpPr>
          <p:cNvPr id="328" name="Google Shape;328;p18"/>
          <p:cNvSpPr/>
          <p:nvPr/>
        </p:nvSpPr>
        <p:spPr>
          <a:xfrm>
            <a:off x="13085045" y="7698000"/>
            <a:ext cx="1808152" cy="2589000"/>
          </a:xfrm>
          <a:custGeom>
            <a:rect b="b" l="l" r="r" t="t"/>
            <a:pathLst>
              <a:path extrusionOk="0" h="2589000" w="1808152">
                <a:moveTo>
                  <a:pt x="0" y="0"/>
                </a:moveTo>
                <a:lnTo>
                  <a:pt x="1808152" y="0"/>
                </a:lnTo>
                <a:lnTo>
                  <a:pt x="1808152" y="2589000"/>
                </a:lnTo>
                <a:lnTo>
                  <a:pt x="0" y="2589000"/>
                </a:lnTo>
                <a:lnTo>
                  <a:pt x="0" y="0"/>
                </a:lnTo>
                <a:close/>
              </a:path>
            </a:pathLst>
          </a:custGeom>
          <a:blipFill rotWithShape="1">
            <a:blip r:embed="rId21">
              <a:alphaModFix/>
            </a:blip>
            <a:stretch>
              <a:fillRect b="0" l="-17405" r="-17405"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332" name="Shape 332"/>
        <p:cNvGrpSpPr/>
        <p:nvPr/>
      </p:nvGrpSpPr>
      <p:grpSpPr>
        <a:xfrm>
          <a:off x="0" y="0"/>
          <a:ext cx="0" cy="0"/>
          <a:chOff x="0" y="0"/>
          <a:chExt cx="0" cy="0"/>
        </a:xfrm>
      </p:grpSpPr>
      <p:sp>
        <p:nvSpPr>
          <p:cNvPr id="333" name="Google Shape;333;p19"/>
          <p:cNvSpPr/>
          <p:nvPr/>
        </p:nvSpPr>
        <p:spPr>
          <a:xfrm flipH="1" rot="5400000">
            <a:off x="162416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334" name="Google Shape;334;p19"/>
          <p:cNvSpPr/>
          <p:nvPr/>
        </p:nvSpPr>
        <p:spPr>
          <a:xfrm flipH="1" rot="-5400000">
            <a:off x="110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335" name="Google Shape;335;p19"/>
          <p:cNvSpPr txBox="1"/>
          <p:nvPr/>
        </p:nvSpPr>
        <p:spPr>
          <a:xfrm>
            <a:off x="2193914" y="1658655"/>
            <a:ext cx="7481945" cy="67246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6000" u="none" cap="none" strike="noStrike">
                <a:solidFill>
                  <a:srgbClr val="FFFFFF"/>
                </a:solidFill>
                <a:latin typeface="Arial"/>
                <a:ea typeface="Arial"/>
                <a:cs typeface="Arial"/>
                <a:sym typeface="Arial"/>
              </a:rPr>
              <a:t>Have you ever stopped to think that </a:t>
            </a:r>
            <a:r>
              <a:rPr b="1" i="0" lang="en-US" sz="6000" u="none" cap="none" strike="noStrike">
                <a:solidFill>
                  <a:srgbClr val="CDFE64"/>
                </a:solidFill>
                <a:latin typeface="Arial"/>
                <a:ea typeface="Arial"/>
                <a:cs typeface="Arial"/>
                <a:sym typeface="Arial"/>
              </a:rPr>
              <a:t>some of the info we get online from influencers and trending topics might actually be problematic</a:t>
            </a:r>
            <a:r>
              <a:rPr b="1" i="0" lang="en-US" sz="6000" u="none" cap="none" strike="noStrike">
                <a:solidFill>
                  <a:srgbClr val="FFFFFF"/>
                </a:solidFill>
                <a:latin typeface="Arial"/>
                <a:ea typeface="Arial"/>
                <a:cs typeface="Arial"/>
                <a:sym typeface="Arial"/>
              </a:rPr>
              <a:t>?</a:t>
            </a:r>
            <a:endParaRPr/>
          </a:p>
        </p:txBody>
      </p:sp>
      <p:sp>
        <p:nvSpPr>
          <p:cNvPr id="336" name="Google Shape;336;p19"/>
          <p:cNvSpPr/>
          <p:nvPr/>
        </p:nvSpPr>
        <p:spPr>
          <a:xfrm>
            <a:off x="9823419" y="2352681"/>
            <a:ext cx="4500501" cy="2552008"/>
          </a:xfrm>
          <a:custGeom>
            <a:rect b="b" l="l" r="r" t="t"/>
            <a:pathLst>
              <a:path extrusionOk="0" h="2552008" w="4500501">
                <a:moveTo>
                  <a:pt x="0" y="0"/>
                </a:moveTo>
                <a:lnTo>
                  <a:pt x="4500501" y="0"/>
                </a:lnTo>
                <a:lnTo>
                  <a:pt x="4500501" y="2552009"/>
                </a:lnTo>
                <a:lnTo>
                  <a:pt x="0" y="2552009"/>
                </a:lnTo>
                <a:lnTo>
                  <a:pt x="0" y="0"/>
                </a:lnTo>
                <a:close/>
              </a:path>
            </a:pathLst>
          </a:custGeom>
          <a:blipFill rotWithShape="1">
            <a:blip r:embed="rId4">
              <a:alphaModFix/>
            </a:blip>
            <a:stretch>
              <a:fillRect b="0" l="0" r="0" t="0"/>
            </a:stretch>
          </a:blipFill>
          <a:ln>
            <a:noFill/>
          </a:ln>
        </p:spPr>
      </p:sp>
      <p:sp>
        <p:nvSpPr>
          <p:cNvPr id="337" name="Google Shape;337;p19"/>
          <p:cNvSpPr/>
          <p:nvPr/>
        </p:nvSpPr>
        <p:spPr>
          <a:xfrm>
            <a:off x="14137267" y="2179184"/>
            <a:ext cx="2054465" cy="2725506"/>
          </a:xfrm>
          <a:custGeom>
            <a:rect b="b" l="l" r="r" t="t"/>
            <a:pathLst>
              <a:path extrusionOk="0" h="2725506" w="2054465">
                <a:moveTo>
                  <a:pt x="0" y="0"/>
                </a:moveTo>
                <a:lnTo>
                  <a:pt x="2054465" y="0"/>
                </a:lnTo>
                <a:lnTo>
                  <a:pt x="2054465" y="2725506"/>
                </a:lnTo>
                <a:lnTo>
                  <a:pt x="0" y="2725506"/>
                </a:lnTo>
                <a:lnTo>
                  <a:pt x="0" y="0"/>
                </a:lnTo>
                <a:close/>
              </a:path>
            </a:pathLst>
          </a:custGeom>
          <a:blipFill rotWithShape="1">
            <a:blip r:embed="rId5">
              <a:alphaModFix/>
            </a:blip>
            <a:stretch>
              <a:fillRect b="0" l="-1198" r="-1196" t="-4118"/>
            </a:stretch>
          </a:blipFill>
          <a:ln>
            <a:noFill/>
          </a:ln>
        </p:spPr>
      </p:sp>
      <p:sp>
        <p:nvSpPr>
          <p:cNvPr id="338" name="Google Shape;338;p19"/>
          <p:cNvSpPr/>
          <p:nvPr/>
        </p:nvSpPr>
        <p:spPr>
          <a:xfrm>
            <a:off x="12198778" y="4635125"/>
            <a:ext cx="2117845" cy="3016325"/>
          </a:xfrm>
          <a:custGeom>
            <a:rect b="b" l="l" r="r" t="t"/>
            <a:pathLst>
              <a:path extrusionOk="0" h="3016325" w="2117845">
                <a:moveTo>
                  <a:pt x="0" y="0"/>
                </a:moveTo>
                <a:lnTo>
                  <a:pt x="2117845" y="0"/>
                </a:lnTo>
                <a:lnTo>
                  <a:pt x="2117845" y="3016325"/>
                </a:lnTo>
                <a:lnTo>
                  <a:pt x="0" y="3016325"/>
                </a:lnTo>
                <a:lnTo>
                  <a:pt x="0" y="0"/>
                </a:lnTo>
                <a:close/>
              </a:path>
            </a:pathLst>
          </a:custGeom>
          <a:blipFill rotWithShape="1">
            <a:blip r:embed="rId6">
              <a:alphaModFix/>
            </a:blip>
            <a:stretch>
              <a:fillRect b="0" l="0" r="0" t="0"/>
            </a:stretch>
          </a:blipFill>
          <a:ln>
            <a:noFill/>
          </a:ln>
        </p:spPr>
      </p:sp>
      <p:sp>
        <p:nvSpPr>
          <p:cNvPr id="339" name="Google Shape;339;p19"/>
          <p:cNvSpPr/>
          <p:nvPr/>
        </p:nvSpPr>
        <p:spPr>
          <a:xfrm>
            <a:off x="9909387" y="4904690"/>
            <a:ext cx="2164282" cy="3000482"/>
          </a:xfrm>
          <a:custGeom>
            <a:rect b="b" l="l" r="r" t="t"/>
            <a:pathLst>
              <a:path extrusionOk="0" h="3000482" w="2164282">
                <a:moveTo>
                  <a:pt x="0" y="0"/>
                </a:moveTo>
                <a:lnTo>
                  <a:pt x="2164282" y="0"/>
                </a:lnTo>
                <a:lnTo>
                  <a:pt x="2164282" y="3000482"/>
                </a:lnTo>
                <a:lnTo>
                  <a:pt x="0" y="3000482"/>
                </a:lnTo>
                <a:lnTo>
                  <a:pt x="0" y="0"/>
                </a:lnTo>
                <a:close/>
              </a:path>
            </a:pathLst>
          </a:custGeom>
          <a:blipFill rotWithShape="1">
            <a:blip r:embed="rId7">
              <a:alphaModFix/>
            </a:blip>
            <a:stretch>
              <a:fillRect b="0" l="0" r="0" t="0"/>
            </a:stretch>
          </a:blipFill>
          <a:ln>
            <a:noFill/>
          </a:ln>
        </p:spPr>
      </p:sp>
      <p:sp>
        <p:nvSpPr>
          <p:cNvPr id="340" name="Google Shape;340;p19"/>
          <p:cNvSpPr/>
          <p:nvPr/>
        </p:nvSpPr>
        <p:spPr>
          <a:xfrm>
            <a:off x="14137267" y="4992405"/>
            <a:ext cx="2104379" cy="3115411"/>
          </a:xfrm>
          <a:custGeom>
            <a:rect b="b" l="l" r="r" t="t"/>
            <a:pathLst>
              <a:path extrusionOk="0" h="3115411" w="2104379">
                <a:moveTo>
                  <a:pt x="0" y="0"/>
                </a:moveTo>
                <a:lnTo>
                  <a:pt x="2104379" y="0"/>
                </a:lnTo>
                <a:lnTo>
                  <a:pt x="2104379" y="3115411"/>
                </a:lnTo>
                <a:lnTo>
                  <a:pt x="0" y="3115411"/>
                </a:lnTo>
                <a:lnTo>
                  <a:pt x="0" y="0"/>
                </a:lnTo>
                <a:close/>
              </a:path>
            </a:pathLst>
          </a:custGeom>
          <a:blipFill rotWithShape="1">
            <a:blip r:embed="rId8">
              <a:alphaModFix/>
            </a:blip>
            <a:stretch>
              <a:fillRect b="-22628"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95" name="Shape 95"/>
        <p:cNvGrpSpPr/>
        <p:nvPr/>
      </p:nvGrpSpPr>
      <p:grpSpPr>
        <a:xfrm>
          <a:off x="0" y="0"/>
          <a:ext cx="0" cy="0"/>
          <a:chOff x="0" y="0"/>
          <a:chExt cx="0" cy="0"/>
        </a:xfrm>
      </p:grpSpPr>
      <p:sp>
        <p:nvSpPr>
          <p:cNvPr id="96" name="Google Shape;96;p2"/>
          <p:cNvSpPr/>
          <p:nvPr/>
        </p:nvSpPr>
        <p:spPr>
          <a:xfrm>
            <a:off x="9760359" y="1568172"/>
            <a:ext cx="5869218" cy="2021914"/>
          </a:xfrm>
          <a:custGeom>
            <a:rect b="b" l="l" r="r" t="t"/>
            <a:pathLst>
              <a:path extrusionOk="0" h="2248556" w="6527112">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1396804"/>
                  <a:pt x="6500049" y="1592407"/>
                  <a:pt x="6500049" y="1592407"/>
                </a:cubicBezTo>
                <a:cubicBezTo>
                  <a:pt x="6483368" y="1808139"/>
                  <a:pt x="6368724" y="2018751"/>
                  <a:pt x="6171855" y="2130375"/>
                </a:cubicBezTo>
                <a:cubicBezTo>
                  <a:pt x="6021503" y="2215624"/>
                  <a:pt x="5823472" y="2230722"/>
                  <a:pt x="4625762" y="2219980"/>
                </a:cubicBezTo>
                <a:cubicBezTo>
                  <a:pt x="645952" y="2214703"/>
                  <a:pt x="384604" y="2248556"/>
                  <a:pt x="254278" y="2139399"/>
                </a:cubicBezTo>
                <a:cubicBezTo>
                  <a:pt x="145767" y="2048514"/>
                  <a:pt x="81795" y="1855202"/>
                  <a:pt x="63030" y="1655003"/>
                </a:cubicBezTo>
                <a:close/>
              </a:path>
            </a:pathLst>
          </a:custGeom>
          <a:solidFill>
            <a:srgbClr val="D59F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txBox="1"/>
          <p:nvPr/>
        </p:nvSpPr>
        <p:spPr>
          <a:xfrm>
            <a:off x="10095785" y="2022883"/>
            <a:ext cx="5201841"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1" lang="en-US" sz="2455" u="none" cap="none" strike="noStrike">
                <a:solidFill>
                  <a:srgbClr val="000000"/>
                </a:solidFill>
                <a:latin typeface="Sansita"/>
                <a:ea typeface="Sansita"/>
                <a:cs typeface="Sansita"/>
                <a:sym typeface="Sansita"/>
              </a:rPr>
              <a:t>A deeper understanding of how social media shapes perceptions of gender and violence</a:t>
            </a:r>
            <a:endParaRPr/>
          </a:p>
        </p:txBody>
      </p:sp>
      <p:sp>
        <p:nvSpPr>
          <p:cNvPr id="98" name="Google Shape;98;p2"/>
          <p:cNvSpPr txBox="1"/>
          <p:nvPr/>
        </p:nvSpPr>
        <p:spPr>
          <a:xfrm>
            <a:off x="1930685" y="2323006"/>
            <a:ext cx="7715091" cy="5307026"/>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b="1" i="0" lang="en-US" sz="9485" u="none" cap="none" strike="noStrike">
                <a:solidFill>
                  <a:srgbClr val="CDFE64"/>
                </a:solidFill>
                <a:latin typeface="Arial"/>
                <a:ea typeface="Arial"/>
                <a:cs typeface="Arial"/>
                <a:sym typeface="Arial"/>
              </a:rPr>
              <a:t>3 key takeaways</a:t>
            </a:r>
            <a:r>
              <a:rPr b="1" i="0" lang="en-US" sz="9485" u="none" cap="none" strike="noStrike">
                <a:solidFill>
                  <a:srgbClr val="FFFFFF"/>
                </a:solidFill>
                <a:latin typeface="Arial"/>
                <a:ea typeface="Arial"/>
                <a:cs typeface="Arial"/>
                <a:sym typeface="Arial"/>
              </a:rPr>
              <a:t> from today's session</a:t>
            </a:r>
            <a:endParaRPr/>
          </a:p>
        </p:txBody>
      </p:sp>
      <p:sp>
        <p:nvSpPr>
          <p:cNvPr id="99" name="Google Shape;99;p2"/>
          <p:cNvSpPr/>
          <p:nvPr/>
        </p:nvSpPr>
        <p:spPr>
          <a:xfrm>
            <a:off x="16877382" y="5324450"/>
            <a:ext cx="1830043" cy="1973576"/>
          </a:xfrm>
          <a:custGeom>
            <a:rect b="b" l="l" r="r" t="t"/>
            <a:pathLst>
              <a:path extrusionOk="0" h="1973576" w="1830043">
                <a:moveTo>
                  <a:pt x="0" y="0"/>
                </a:moveTo>
                <a:lnTo>
                  <a:pt x="1830043" y="0"/>
                </a:lnTo>
                <a:lnTo>
                  <a:pt x="1830043" y="1973576"/>
                </a:lnTo>
                <a:lnTo>
                  <a:pt x="0" y="1973576"/>
                </a:lnTo>
                <a:lnTo>
                  <a:pt x="0" y="0"/>
                </a:lnTo>
                <a:close/>
              </a:path>
            </a:pathLst>
          </a:custGeom>
          <a:blipFill rotWithShape="1">
            <a:blip r:embed="rId3">
              <a:alphaModFix/>
            </a:blip>
            <a:stretch>
              <a:fillRect b="0" l="0" r="0" t="0"/>
            </a:stretch>
          </a:blipFill>
          <a:ln>
            <a:noFill/>
          </a:ln>
        </p:spPr>
      </p:sp>
      <p:sp>
        <p:nvSpPr>
          <p:cNvPr id="100" name="Google Shape;100;p2"/>
          <p:cNvSpPr/>
          <p:nvPr/>
        </p:nvSpPr>
        <p:spPr>
          <a:xfrm>
            <a:off x="3791503" y="878375"/>
            <a:ext cx="2330740" cy="695649"/>
          </a:xfrm>
          <a:custGeom>
            <a:rect b="b" l="l" r="r" t="t"/>
            <a:pathLst>
              <a:path extrusionOk="0" h="695649" w="2330740">
                <a:moveTo>
                  <a:pt x="0" y="0"/>
                </a:moveTo>
                <a:lnTo>
                  <a:pt x="2330741" y="0"/>
                </a:lnTo>
                <a:lnTo>
                  <a:pt x="2330741" y="695650"/>
                </a:lnTo>
                <a:lnTo>
                  <a:pt x="0" y="695650"/>
                </a:lnTo>
                <a:lnTo>
                  <a:pt x="0" y="0"/>
                </a:lnTo>
                <a:close/>
              </a:path>
            </a:pathLst>
          </a:custGeom>
          <a:blipFill rotWithShape="1">
            <a:blip r:embed="rId4">
              <a:alphaModFix/>
            </a:blip>
            <a:stretch>
              <a:fillRect b="0" l="0" r="0" t="0"/>
            </a:stretch>
          </a:blipFill>
          <a:ln>
            <a:noFill/>
          </a:ln>
        </p:spPr>
      </p:sp>
      <p:sp>
        <p:nvSpPr>
          <p:cNvPr id="101" name="Google Shape;101;p2"/>
          <p:cNvSpPr/>
          <p:nvPr/>
        </p:nvSpPr>
        <p:spPr>
          <a:xfrm>
            <a:off x="6122244" y="9530443"/>
            <a:ext cx="2740867" cy="1132747"/>
          </a:xfrm>
          <a:custGeom>
            <a:rect b="b" l="l" r="r" t="t"/>
            <a:pathLst>
              <a:path extrusionOk="0" h="1132747" w="2740867">
                <a:moveTo>
                  <a:pt x="0" y="0"/>
                </a:moveTo>
                <a:lnTo>
                  <a:pt x="2740867" y="0"/>
                </a:lnTo>
                <a:lnTo>
                  <a:pt x="2740867" y="1132747"/>
                </a:lnTo>
                <a:lnTo>
                  <a:pt x="0" y="1132747"/>
                </a:lnTo>
                <a:lnTo>
                  <a:pt x="0" y="0"/>
                </a:lnTo>
                <a:close/>
              </a:path>
            </a:pathLst>
          </a:custGeom>
          <a:blipFill rotWithShape="1">
            <a:blip r:embed="rId5">
              <a:alphaModFix/>
            </a:blip>
            <a:stretch>
              <a:fillRect b="0" l="0" r="0" t="0"/>
            </a:stretch>
          </a:blipFill>
          <a:ln>
            <a:noFill/>
          </a:ln>
        </p:spPr>
      </p:sp>
      <p:sp>
        <p:nvSpPr>
          <p:cNvPr id="102" name="Google Shape;102;p2"/>
          <p:cNvSpPr/>
          <p:nvPr/>
        </p:nvSpPr>
        <p:spPr>
          <a:xfrm>
            <a:off x="9760359" y="4249448"/>
            <a:ext cx="5869218" cy="2021914"/>
          </a:xfrm>
          <a:custGeom>
            <a:rect b="b" l="l" r="r" t="t"/>
            <a:pathLst>
              <a:path extrusionOk="0" h="2248556" w="6527112">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1396804"/>
                  <a:pt x="6500049" y="1592407"/>
                  <a:pt x="6500049" y="1592407"/>
                </a:cubicBezTo>
                <a:cubicBezTo>
                  <a:pt x="6483368" y="1808139"/>
                  <a:pt x="6368724" y="2018751"/>
                  <a:pt x="6171855" y="2130375"/>
                </a:cubicBezTo>
                <a:cubicBezTo>
                  <a:pt x="6021503" y="2215624"/>
                  <a:pt x="5823472" y="2230722"/>
                  <a:pt x="4625762" y="2219980"/>
                </a:cubicBezTo>
                <a:cubicBezTo>
                  <a:pt x="645952" y="2214703"/>
                  <a:pt x="384604" y="2248556"/>
                  <a:pt x="254278" y="2139399"/>
                </a:cubicBezTo>
                <a:cubicBezTo>
                  <a:pt x="145767" y="2048514"/>
                  <a:pt x="81795" y="1855202"/>
                  <a:pt x="63030" y="1655003"/>
                </a:cubicBezTo>
                <a:close/>
              </a:path>
            </a:pathLst>
          </a:custGeom>
          <a:solidFill>
            <a:srgbClr val="D59F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9760359" y="6959433"/>
            <a:ext cx="5869218" cy="2021914"/>
          </a:xfrm>
          <a:custGeom>
            <a:rect b="b" l="l" r="r" t="t"/>
            <a:pathLst>
              <a:path extrusionOk="0" h="2248556" w="6527112">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1396804"/>
                  <a:pt x="6500049" y="1592407"/>
                  <a:pt x="6500049" y="1592407"/>
                </a:cubicBezTo>
                <a:cubicBezTo>
                  <a:pt x="6483368" y="1808139"/>
                  <a:pt x="6368724" y="2018751"/>
                  <a:pt x="6171855" y="2130375"/>
                </a:cubicBezTo>
                <a:cubicBezTo>
                  <a:pt x="6021503" y="2215624"/>
                  <a:pt x="5823472" y="2230722"/>
                  <a:pt x="4625762" y="2219980"/>
                </a:cubicBezTo>
                <a:cubicBezTo>
                  <a:pt x="645952" y="2214703"/>
                  <a:pt x="384604" y="2248556"/>
                  <a:pt x="254278" y="2139399"/>
                </a:cubicBezTo>
                <a:cubicBezTo>
                  <a:pt x="145767" y="2048514"/>
                  <a:pt x="81795" y="1855202"/>
                  <a:pt x="63030" y="1655003"/>
                </a:cubicBezTo>
                <a:close/>
              </a:path>
            </a:pathLst>
          </a:custGeom>
          <a:solidFill>
            <a:srgbClr val="D59F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10166584" y="4652800"/>
            <a:ext cx="5060245" cy="110658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1" lang="en-US" sz="2455" u="none" cap="none" strike="noStrike">
                <a:solidFill>
                  <a:srgbClr val="000000"/>
                </a:solidFill>
                <a:latin typeface="Sansita"/>
                <a:ea typeface="Sansita"/>
                <a:cs typeface="Sansita"/>
                <a:sym typeface="Sansita"/>
              </a:rPr>
              <a:t>The ability to recognize gender stereotypes and various forms of cyber violence</a:t>
            </a:r>
            <a:endParaRPr/>
          </a:p>
        </p:txBody>
      </p:sp>
      <p:sp>
        <p:nvSpPr>
          <p:cNvPr id="105" name="Google Shape;105;p2"/>
          <p:cNvSpPr txBox="1"/>
          <p:nvPr/>
        </p:nvSpPr>
        <p:spPr>
          <a:xfrm>
            <a:off x="10166584" y="7639557"/>
            <a:ext cx="5060245" cy="73454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1" lang="en-US" sz="2455" u="none" cap="none" strike="noStrike">
                <a:solidFill>
                  <a:srgbClr val="000000"/>
                </a:solidFill>
                <a:latin typeface="Sansita"/>
                <a:ea typeface="Sansita"/>
                <a:cs typeface="Sansita"/>
                <a:sym typeface="Sansita"/>
              </a:rPr>
              <a:t>The development of a critical mindset towards online content</a:t>
            </a:r>
            <a:endParaRPr/>
          </a:p>
        </p:txBody>
      </p:sp>
      <p:sp>
        <p:nvSpPr>
          <p:cNvPr id="106" name="Google Shape;106;p2"/>
          <p:cNvSpPr/>
          <p:nvPr/>
        </p:nvSpPr>
        <p:spPr>
          <a:xfrm flipH="1" rot="10800000">
            <a:off x="0" y="8251693"/>
            <a:ext cx="2035307" cy="2035307"/>
          </a:xfrm>
          <a:custGeom>
            <a:rect b="b" l="l" r="r" t="t"/>
            <a:pathLst>
              <a:path extrusionOk="0" h="2035307" w="2035307">
                <a:moveTo>
                  <a:pt x="2035307" y="0"/>
                </a:moveTo>
                <a:lnTo>
                  <a:pt x="0" y="0"/>
                </a:lnTo>
                <a:lnTo>
                  <a:pt x="0" y="2035307"/>
                </a:lnTo>
                <a:lnTo>
                  <a:pt x="2035307" y="2035307"/>
                </a:lnTo>
                <a:lnTo>
                  <a:pt x="2035307" y="0"/>
                </a:lnTo>
                <a:close/>
              </a:path>
            </a:pathLst>
          </a:custGeom>
          <a:blipFill rotWithShape="1">
            <a:blip r:embed="rId6">
              <a:alphaModFix/>
            </a:blip>
            <a:stretch>
              <a:fillRect b="0" l="0" r="0" t="0"/>
            </a:stretch>
          </a:blipFill>
          <a:ln>
            <a:noFill/>
          </a:ln>
        </p:spPr>
      </p:sp>
      <p:sp>
        <p:nvSpPr>
          <p:cNvPr id="107" name="Google Shape;107;p2"/>
          <p:cNvSpPr/>
          <p:nvPr/>
        </p:nvSpPr>
        <p:spPr>
          <a:xfrm flipH="1">
            <a:off x="16252693" y="110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6">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344" name="Shape 344"/>
        <p:cNvGrpSpPr/>
        <p:nvPr/>
      </p:nvGrpSpPr>
      <p:grpSpPr>
        <a:xfrm>
          <a:off x="0" y="0"/>
          <a:ext cx="0" cy="0"/>
          <a:chOff x="0" y="0"/>
          <a:chExt cx="0" cy="0"/>
        </a:xfrm>
      </p:grpSpPr>
      <p:sp>
        <p:nvSpPr>
          <p:cNvPr id="345" name="Google Shape;345;p20"/>
          <p:cNvSpPr/>
          <p:nvPr/>
        </p:nvSpPr>
        <p:spPr>
          <a:xfrm flipH="1">
            <a:off x="16252693" y="110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3">
              <a:alphaModFix/>
            </a:blip>
            <a:stretch>
              <a:fillRect b="0" l="0" r="0" t="0"/>
            </a:stretch>
          </a:blipFill>
          <a:ln>
            <a:noFill/>
          </a:ln>
        </p:spPr>
      </p:sp>
      <p:sp>
        <p:nvSpPr>
          <p:cNvPr id="346" name="Google Shape;346;p20"/>
          <p:cNvSpPr/>
          <p:nvPr/>
        </p:nvSpPr>
        <p:spPr>
          <a:xfrm flipH="1" rot="10800000">
            <a:off x="0" y="8251693"/>
            <a:ext cx="2035307" cy="2035307"/>
          </a:xfrm>
          <a:custGeom>
            <a:rect b="b" l="l" r="r" t="t"/>
            <a:pathLst>
              <a:path extrusionOk="0" h="2035307" w="2035307">
                <a:moveTo>
                  <a:pt x="2035307" y="0"/>
                </a:moveTo>
                <a:lnTo>
                  <a:pt x="0" y="0"/>
                </a:lnTo>
                <a:lnTo>
                  <a:pt x="0" y="2035307"/>
                </a:lnTo>
                <a:lnTo>
                  <a:pt x="2035307" y="2035307"/>
                </a:lnTo>
                <a:lnTo>
                  <a:pt x="2035307" y="0"/>
                </a:lnTo>
                <a:close/>
              </a:path>
            </a:pathLst>
          </a:custGeom>
          <a:blipFill rotWithShape="1">
            <a:blip r:embed="rId3">
              <a:alphaModFix/>
            </a:blip>
            <a:stretch>
              <a:fillRect b="0" l="0" r="0" t="0"/>
            </a:stretch>
          </a:blipFill>
          <a:ln>
            <a:noFill/>
          </a:ln>
        </p:spPr>
      </p:sp>
      <p:sp>
        <p:nvSpPr>
          <p:cNvPr id="347" name="Google Shape;347;p20"/>
          <p:cNvSpPr txBox="1"/>
          <p:nvPr/>
        </p:nvSpPr>
        <p:spPr>
          <a:xfrm>
            <a:off x="1406510" y="3202126"/>
            <a:ext cx="4862263" cy="2254256"/>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8000" u="none" cap="none" strike="noStrike">
                <a:solidFill>
                  <a:srgbClr val="FFFFFF"/>
                </a:solidFill>
                <a:latin typeface="Arial"/>
                <a:ea typeface="Arial"/>
                <a:cs typeface="Arial"/>
                <a:sym typeface="Arial"/>
              </a:rPr>
              <a:t>actual </a:t>
            </a:r>
            <a:r>
              <a:rPr b="1" i="0" lang="en-US" sz="8000" u="none" cap="none" strike="noStrike">
                <a:solidFill>
                  <a:srgbClr val="CDFE64"/>
                </a:solidFill>
                <a:latin typeface="Arial"/>
                <a:ea typeface="Arial"/>
                <a:cs typeface="Arial"/>
                <a:sym typeface="Arial"/>
              </a:rPr>
              <a:t>examples</a:t>
            </a:r>
            <a:endParaRPr/>
          </a:p>
        </p:txBody>
      </p:sp>
      <p:sp>
        <p:nvSpPr>
          <p:cNvPr id="348" name="Google Shape;348;p20"/>
          <p:cNvSpPr txBox="1"/>
          <p:nvPr/>
        </p:nvSpPr>
        <p:spPr>
          <a:xfrm>
            <a:off x="6789271" y="1123441"/>
            <a:ext cx="9637417" cy="118935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2300" u="none" cap="none" strike="noStrike">
                <a:solidFill>
                  <a:srgbClr val="FFFFFF"/>
                </a:solidFill>
                <a:latin typeface="Sansita"/>
                <a:ea typeface="Sansita"/>
                <a:cs typeface="Sansita"/>
                <a:sym typeface="Sansita"/>
              </a:rPr>
              <a:t>influencers may </a:t>
            </a:r>
            <a:r>
              <a:rPr b="1" i="1" lang="en-US" sz="2300" u="none" cap="none" strike="noStrike">
                <a:solidFill>
                  <a:srgbClr val="CDFE64"/>
                </a:solidFill>
                <a:latin typeface="Arial"/>
                <a:ea typeface="Arial"/>
                <a:cs typeface="Arial"/>
                <a:sym typeface="Arial"/>
              </a:rPr>
              <a:t>reinforce traditional gender roles</a:t>
            </a:r>
            <a:r>
              <a:rPr b="0" i="1" lang="en-US" sz="2300" u="none" cap="none" strike="noStrike">
                <a:solidFill>
                  <a:srgbClr val="FFFFFF"/>
                </a:solidFill>
                <a:latin typeface="Sansita"/>
                <a:ea typeface="Sansita"/>
                <a:cs typeface="Sansita"/>
                <a:sym typeface="Sansita"/>
              </a:rPr>
              <a:t>, like the idea that men should always be the "providers" or women should handle the domestic duties - see </a:t>
            </a:r>
            <a:r>
              <a:rPr b="1" i="1" lang="en-US" sz="2300" u="none" cap="none" strike="noStrike">
                <a:solidFill>
                  <a:srgbClr val="CDFE64"/>
                </a:solidFill>
                <a:latin typeface="Arial"/>
                <a:ea typeface="Arial"/>
                <a:cs typeface="Arial"/>
                <a:sym typeface="Arial"/>
              </a:rPr>
              <a:t>the tradwives trend</a:t>
            </a:r>
            <a:endParaRPr/>
          </a:p>
        </p:txBody>
      </p:sp>
      <p:sp>
        <p:nvSpPr>
          <p:cNvPr id="349" name="Google Shape;349;p20"/>
          <p:cNvSpPr txBox="1"/>
          <p:nvPr/>
        </p:nvSpPr>
        <p:spPr>
          <a:xfrm>
            <a:off x="6789271" y="2821560"/>
            <a:ext cx="9637417" cy="118935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2300" u="none" cap="none" strike="noStrike">
                <a:solidFill>
                  <a:srgbClr val="FFFFFF"/>
                </a:solidFill>
                <a:latin typeface="Sansita"/>
                <a:ea typeface="Sansita"/>
                <a:cs typeface="Sansita"/>
                <a:sym typeface="Sansita"/>
              </a:rPr>
              <a:t>some influencers, particularly in fitness or lifestyle spaces, </a:t>
            </a:r>
            <a:r>
              <a:rPr b="1" i="1" lang="en-US" sz="2300" u="none" cap="none" strike="noStrike">
                <a:solidFill>
                  <a:srgbClr val="CDFE64"/>
                </a:solidFill>
                <a:latin typeface="Arial"/>
                <a:ea typeface="Arial"/>
                <a:cs typeface="Arial"/>
                <a:sym typeface="Arial"/>
              </a:rPr>
              <a:t>might promote toxic masculinity</a:t>
            </a:r>
            <a:r>
              <a:rPr b="0" i="1" lang="en-US" sz="2300" u="none" cap="none" strike="noStrike">
                <a:solidFill>
                  <a:srgbClr val="FFFFFF"/>
                </a:solidFill>
                <a:latin typeface="Sansita"/>
                <a:ea typeface="Sansita"/>
                <a:cs typeface="Sansita"/>
                <a:sym typeface="Sansita"/>
              </a:rPr>
              <a:t>, encouraging men to suppress emotions, be aggressive, or avoid vulnerability - see Andrew Tate</a:t>
            </a:r>
            <a:endParaRPr/>
          </a:p>
        </p:txBody>
      </p:sp>
      <p:sp>
        <p:nvSpPr>
          <p:cNvPr id="350" name="Google Shape;350;p20"/>
          <p:cNvSpPr txBox="1"/>
          <p:nvPr/>
        </p:nvSpPr>
        <p:spPr>
          <a:xfrm>
            <a:off x="6789271" y="4601464"/>
            <a:ext cx="9637417" cy="78930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2300" u="none" cap="none" strike="noStrike">
                <a:solidFill>
                  <a:srgbClr val="FFFFFF"/>
                </a:solidFill>
                <a:latin typeface="Sansita"/>
                <a:ea typeface="Sansita"/>
                <a:cs typeface="Sansita"/>
                <a:sym typeface="Sansita"/>
              </a:rPr>
              <a:t>the </a:t>
            </a:r>
            <a:r>
              <a:rPr b="1" i="1" lang="en-US" sz="2300" u="none" cap="none" strike="noStrike">
                <a:solidFill>
                  <a:srgbClr val="CDFE64"/>
                </a:solidFill>
                <a:latin typeface="Arial"/>
                <a:ea typeface="Arial"/>
                <a:cs typeface="Arial"/>
                <a:sym typeface="Arial"/>
              </a:rPr>
              <a:t>"girl math" trend</a:t>
            </a:r>
            <a:r>
              <a:rPr b="0" i="1" lang="en-US" sz="2300" u="none" cap="none" strike="noStrike">
                <a:solidFill>
                  <a:srgbClr val="FFFFFF"/>
                </a:solidFill>
                <a:latin typeface="Sansita"/>
                <a:ea typeface="Sansita"/>
                <a:cs typeface="Sansita"/>
                <a:sym typeface="Sansita"/>
              </a:rPr>
              <a:t>, where women justify spending money or making decisions based on overly simplistic or humorous logic</a:t>
            </a:r>
            <a:endParaRPr/>
          </a:p>
        </p:txBody>
      </p:sp>
      <p:sp>
        <p:nvSpPr>
          <p:cNvPr id="351" name="Google Shape;351;p20"/>
          <p:cNvSpPr txBox="1"/>
          <p:nvPr/>
        </p:nvSpPr>
        <p:spPr>
          <a:xfrm>
            <a:off x="6789271" y="5985763"/>
            <a:ext cx="9637417" cy="158940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1" lang="en-US" sz="2300" u="none" cap="none" strike="noStrike">
                <a:solidFill>
                  <a:srgbClr val="CDFE64"/>
                </a:solidFill>
                <a:latin typeface="Arial"/>
                <a:ea typeface="Arial"/>
                <a:cs typeface="Arial"/>
                <a:sym typeface="Arial"/>
              </a:rPr>
              <a:t>"masculine" and "feminine" energies</a:t>
            </a:r>
            <a:r>
              <a:rPr b="0" i="1" lang="en-US" sz="2300" u="none" cap="none" strike="noStrike">
                <a:solidFill>
                  <a:srgbClr val="FFFFFF"/>
                </a:solidFill>
                <a:latin typeface="Sansita"/>
                <a:ea typeface="Sansita"/>
                <a:cs typeface="Sansita"/>
                <a:sym typeface="Sansita"/>
              </a:rPr>
              <a:t> - posts might claim that men should embody "action, logic, and strength" (masculine energy) while women should focus on "intuition, nurturing, and softness" (feminine energy)</a:t>
            </a:r>
            <a:endParaRPr/>
          </a:p>
        </p:txBody>
      </p:sp>
      <p:sp>
        <p:nvSpPr>
          <p:cNvPr id="352" name="Google Shape;352;p20"/>
          <p:cNvSpPr txBox="1"/>
          <p:nvPr/>
        </p:nvSpPr>
        <p:spPr>
          <a:xfrm>
            <a:off x="6789271" y="8079992"/>
            <a:ext cx="9808867" cy="118935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1" lang="en-US" sz="2300" u="none" cap="none" strike="noStrike">
                <a:solidFill>
                  <a:srgbClr val="CDFE64"/>
                </a:solidFill>
                <a:latin typeface="Arial"/>
                <a:ea typeface="Arial"/>
                <a:cs typeface="Arial"/>
                <a:sym typeface="Arial"/>
              </a:rPr>
              <a:t>"perfect couple" image </a:t>
            </a:r>
            <a:r>
              <a:rPr b="0" i="1" lang="en-US" sz="2300" u="none" cap="none" strike="noStrike">
                <a:solidFill>
                  <a:srgbClr val="FFFFFF"/>
                </a:solidFill>
                <a:latin typeface="Sansita"/>
                <a:ea typeface="Sansita"/>
                <a:cs typeface="Sansita"/>
                <a:sym typeface="Sansita"/>
              </a:rPr>
              <a:t>- many influencers portray an idealised, flawless relationship dynamic and his can create pressure to conform to these ideals and ignore the complexity of a relationship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356" name="Shape 356"/>
        <p:cNvGrpSpPr/>
        <p:nvPr/>
      </p:nvGrpSpPr>
      <p:grpSpPr>
        <a:xfrm>
          <a:off x="0" y="0"/>
          <a:ext cx="0" cy="0"/>
          <a:chOff x="0" y="0"/>
          <a:chExt cx="0" cy="0"/>
        </a:xfrm>
      </p:grpSpPr>
      <p:sp>
        <p:nvSpPr>
          <p:cNvPr id="357" name="Google Shape;357;p21"/>
          <p:cNvSpPr/>
          <p:nvPr/>
        </p:nvSpPr>
        <p:spPr>
          <a:xfrm flipH="1" rot="-5400000">
            <a:off x="0" y="110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3">
              <a:alphaModFix/>
            </a:blip>
            <a:stretch>
              <a:fillRect b="0" l="0" r="0" t="0"/>
            </a:stretch>
          </a:blipFill>
          <a:ln>
            <a:noFill/>
          </a:ln>
        </p:spPr>
      </p:sp>
      <p:sp>
        <p:nvSpPr>
          <p:cNvPr id="358" name="Google Shape;358;p21"/>
          <p:cNvSpPr/>
          <p:nvPr/>
        </p:nvSpPr>
        <p:spPr>
          <a:xfrm flipH="1" rot="5400000">
            <a:off x="16252693" y="82406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3">
              <a:alphaModFix/>
            </a:blip>
            <a:stretch>
              <a:fillRect b="0" l="0" r="0" t="0"/>
            </a:stretch>
          </a:blipFill>
          <a:ln>
            <a:noFill/>
          </a:ln>
        </p:spPr>
      </p:sp>
      <p:sp>
        <p:nvSpPr>
          <p:cNvPr id="359" name="Google Shape;359;p21"/>
          <p:cNvSpPr txBox="1"/>
          <p:nvPr/>
        </p:nvSpPr>
        <p:spPr>
          <a:xfrm>
            <a:off x="2164304" y="2113029"/>
            <a:ext cx="14770421" cy="487997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6999" u="none" cap="none" strike="noStrike">
                <a:solidFill>
                  <a:srgbClr val="FFFFFF"/>
                </a:solidFill>
                <a:latin typeface="Arial"/>
                <a:ea typeface="Arial"/>
                <a:cs typeface="Arial"/>
                <a:sym typeface="Arial"/>
              </a:rPr>
              <a:t>How do the posts and messages we see daily influence us, and how do they </a:t>
            </a:r>
            <a:r>
              <a:rPr b="1" i="0" lang="en-US" sz="6999" u="none" cap="none" strike="noStrike">
                <a:solidFill>
                  <a:srgbClr val="CDFE64"/>
                </a:solidFill>
                <a:latin typeface="Arial"/>
                <a:ea typeface="Arial"/>
                <a:cs typeface="Arial"/>
                <a:sym typeface="Arial"/>
              </a:rPr>
              <a:t>change the way we perceive ourselves and those around us</a:t>
            </a:r>
            <a:endParaRPr/>
          </a:p>
        </p:txBody>
      </p:sp>
      <p:sp>
        <p:nvSpPr>
          <p:cNvPr id="360" name="Google Shape;360;p21"/>
          <p:cNvSpPr/>
          <p:nvPr/>
        </p:nvSpPr>
        <p:spPr>
          <a:xfrm rot="-608921">
            <a:off x="6309293" y="6196836"/>
            <a:ext cx="3482301" cy="3094895"/>
          </a:xfrm>
          <a:custGeom>
            <a:rect b="b" l="l" r="r" t="t"/>
            <a:pathLst>
              <a:path extrusionOk="0" h="3094895" w="3482301">
                <a:moveTo>
                  <a:pt x="0" y="0"/>
                </a:moveTo>
                <a:lnTo>
                  <a:pt x="3482300" y="0"/>
                </a:lnTo>
                <a:lnTo>
                  <a:pt x="3482300" y="3094895"/>
                </a:lnTo>
                <a:lnTo>
                  <a:pt x="0" y="309489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364" name="Shape 364"/>
        <p:cNvGrpSpPr/>
        <p:nvPr/>
      </p:nvGrpSpPr>
      <p:grpSpPr>
        <a:xfrm>
          <a:off x="0" y="0"/>
          <a:ext cx="0" cy="0"/>
          <a:chOff x="0" y="0"/>
          <a:chExt cx="0" cy="0"/>
        </a:xfrm>
      </p:grpSpPr>
      <p:sp>
        <p:nvSpPr>
          <p:cNvPr id="365" name="Google Shape;365;p22"/>
          <p:cNvSpPr/>
          <p:nvPr/>
        </p:nvSpPr>
        <p:spPr>
          <a:xfrm flipH="1">
            <a:off x="16252693" y="110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3">
              <a:alphaModFix/>
            </a:blip>
            <a:stretch>
              <a:fillRect b="0" l="0" r="0" t="0"/>
            </a:stretch>
          </a:blipFill>
          <a:ln>
            <a:noFill/>
          </a:ln>
        </p:spPr>
      </p:sp>
      <p:sp>
        <p:nvSpPr>
          <p:cNvPr id="366" name="Google Shape;366;p22"/>
          <p:cNvSpPr/>
          <p:nvPr/>
        </p:nvSpPr>
        <p:spPr>
          <a:xfrm flipH="1" rot="10800000">
            <a:off x="0" y="8251693"/>
            <a:ext cx="2035307" cy="2035307"/>
          </a:xfrm>
          <a:custGeom>
            <a:rect b="b" l="l" r="r" t="t"/>
            <a:pathLst>
              <a:path extrusionOk="0" h="2035307" w="2035307">
                <a:moveTo>
                  <a:pt x="2035307" y="0"/>
                </a:moveTo>
                <a:lnTo>
                  <a:pt x="0" y="0"/>
                </a:lnTo>
                <a:lnTo>
                  <a:pt x="0" y="2035307"/>
                </a:lnTo>
                <a:lnTo>
                  <a:pt x="2035307" y="2035307"/>
                </a:lnTo>
                <a:lnTo>
                  <a:pt x="2035307" y="0"/>
                </a:lnTo>
                <a:close/>
              </a:path>
            </a:pathLst>
          </a:custGeom>
          <a:blipFill rotWithShape="1">
            <a:blip r:embed="rId3">
              <a:alphaModFix/>
            </a:blip>
            <a:stretch>
              <a:fillRect b="0" l="0" r="0" t="0"/>
            </a:stretch>
          </a:blipFill>
          <a:ln>
            <a:noFill/>
          </a:ln>
        </p:spPr>
      </p:sp>
      <p:sp>
        <p:nvSpPr>
          <p:cNvPr id="367" name="Google Shape;367;p22"/>
          <p:cNvSpPr txBox="1"/>
          <p:nvPr/>
        </p:nvSpPr>
        <p:spPr>
          <a:xfrm>
            <a:off x="1558069" y="2785992"/>
            <a:ext cx="4862263" cy="3575054"/>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8500" u="none" cap="none" strike="noStrike">
                <a:solidFill>
                  <a:srgbClr val="FFFFFF"/>
                </a:solidFill>
                <a:latin typeface="Arial"/>
                <a:ea typeface="Arial"/>
                <a:cs typeface="Arial"/>
                <a:sym typeface="Arial"/>
              </a:rPr>
              <a:t>what needs to </a:t>
            </a:r>
            <a:r>
              <a:rPr b="1" i="0" lang="en-US" sz="8500" u="none" cap="none" strike="noStrike">
                <a:solidFill>
                  <a:srgbClr val="CDFE64"/>
                </a:solidFill>
                <a:latin typeface="Arial"/>
                <a:ea typeface="Arial"/>
                <a:cs typeface="Arial"/>
                <a:sym typeface="Arial"/>
              </a:rPr>
              <a:t>change</a:t>
            </a:r>
            <a:endParaRPr/>
          </a:p>
        </p:txBody>
      </p:sp>
      <p:sp>
        <p:nvSpPr>
          <p:cNvPr id="368" name="Google Shape;368;p22"/>
          <p:cNvSpPr txBox="1"/>
          <p:nvPr/>
        </p:nvSpPr>
        <p:spPr>
          <a:xfrm>
            <a:off x="6746858" y="1555562"/>
            <a:ext cx="10398773" cy="1299039"/>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b="0" i="1" lang="en-US" sz="2481" u="none" cap="none" strike="noStrike">
                <a:solidFill>
                  <a:srgbClr val="FFFFFF"/>
                </a:solidFill>
                <a:latin typeface="Sansita"/>
                <a:ea typeface="Sansita"/>
                <a:cs typeface="Sansita"/>
                <a:sym typeface="Sansita"/>
              </a:rPr>
              <a:t>We need </a:t>
            </a:r>
            <a:r>
              <a:rPr b="1" i="1" lang="en-US" sz="2481" u="none" cap="none" strike="noStrike">
                <a:solidFill>
                  <a:srgbClr val="CDFE64"/>
                </a:solidFill>
                <a:latin typeface="Arial"/>
                <a:ea typeface="Arial"/>
                <a:cs typeface="Arial"/>
                <a:sym typeface="Arial"/>
              </a:rPr>
              <a:t>more influencers to speak out</a:t>
            </a:r>
            <a:r>
              <a:rPr b="0" i="1" lang="en-US" sz="2481" u="none" cap="none" strike="noStrike">
                <a:solidFill>
                  <a:srgbClr val="CDFE64"/>
                </a:solidFill>
                <a:latin typeface="Sansita"/>
                <a:ea typeface="Sansita"/>
                <a:cs typeface="Sansita"/>
                <a:sym typeface="Sansita"/>
              </a:rPr>
              <a:t> </a:t>
            </a:r>
            <a:r>
              <a:rPr b="0" i="1" lang="en-US" sz="2481" u="none" cap="none" strike="noStrike">
                <a:solidFill>
                  <a:srgbClr val="FFFFFF"/>
                </a:solidFill>
                <a:latin typeface="Sansita"/>
                <a:ea typeface="Sansita"/>
                <a:cs typeface="Sansita"/>
                <a:sym typeface="Sansita"/>
              </a:rPr>
              <a:t>on harassment, body shaming, and online abuse. They can help challenge harmful stereotypes and create positive change.</a:t>
            </a:r>
            <a:endParaRPr/>
          </a:p>
        </p:txBody>
      </p:sp>
      <p:sp>
        <p:nvSpPr>
          <p:cNvPr id="369" name="Google Shape;369;p22"/>
          <p:cNvSpPr txBox="1"/>
          <p:nvPr/>
        </p:nvSpPr>
        <p:spPr>
          <a:xfrm>
            <a:off x="6746858" y="3338496"/>
            <a:ext cx="10398773" cy="860889"/>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b="0" i="1" lang="en-US" sz="2481" u="none" cap="none" strike="noStrike">
                <a:solidFill>
                  <a:srgbClr val="FFFFFF"/>
                </a:solidFill>
                <a:latin typeface="Sansita"/>
                <a:ea typeface="Sansita"/>
                <a:cs typeface="Sansita"/>
                <a:sym typeface="Sansita"/>
              </a:rPr>
              <a:t>Schools must teach students </a:t>
            </a:r>
            <a:r>
              <a:rPr b="1" i="1" lang="en-US" sz="2481" u="none" cap="none" strike="noStrike">
                <a:solidFill>
                  <a:srgbClr val="CDFE64"/>
                </a:solidFill>
                <a:latin typeface="Arial"/>
                <a:ea typeface="Arial"/>
                <a:cs typeface="Arial"/>
                <a:sym typeface="Arial"/>
              </a:rPr>
              <a:t>how to recognise and challenge </a:t>
            </a:r>
            <a:r>
              <a:rPr b="0" i="1" lang="en-US" sz="2481" u="none" cap="none" strike="noStrike">
                <a:solidFill>
                  <a:srgbClr val="FFFFFF"/>
                </a:solidFill>
                <a:latin typeface="Sansita"/>
                <a:ea typeface="Sansita"/>
                <a:cs typeface="Sansita"/>
                <a:sym typeface="Sansita"/>
              </a:rPr>
              <a:t>gender stereotypes and GBV.</a:t>
            </a:r>
            <a:endParaRPr/>
          </a:p>
        </p:txBody>
      </p:sp>
      <p:sp>
        <p:nvSpPr>
          <p:cNvPr id="370" name="Google Shape;370;p22"/>
          <p:cNvSpPr txBox="1"/>
          <p:nvPr/>
        </p:nvSpPr>
        <p:spPr>
          <a:xfrm>
            <a:off x="6746858" y="4693752"/>
            <a:ext cx="10398773" cy="860889"/>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b="0" i="1" lang="en-US" sz="2481" u="none" cap="none" strike="noStrike">
                <a:solidFill>
                  <a:srgbClr val="FFFFFF"/>
                </a:solidFill>
                <a:latin typeface="Sansita"/>
                <a:ea typeface="Sansita"/>
                <a:cs typeface="Sansita"/>
                <a:sym typeface="Sansita"/>
              </a:rPr>
              <a:t>Online platforms must </a:t>
            </a:r>
            <a:r>
              <a:rPr b="1" i="1" lang="en-US" sz="2481" u="none" cap="none" strike="noStrike">
                <a:solidFill>
                  <a:srgbClr val="CDFE64"/>
                </a:solidFill>
                <a:latin typeface="Arial"/>
                <a:ea typeface="Arial"/>
                <a:cs typeface="Arial"/>
                <a:sym typeface="Arial"/>
              </a:rPr>
              <a:t>make it easier for us to report</a:t>
            </a:r>
            <a:r>
              <a:rPr b="0" i="1" lang="en-US" sz="2481" u="none" cap="none" strike="noStrike">
                <a:solidFill>
                  <a:srgbClr val="CDFE64"/>
                </a:solidFill>
                <a:latin typeface="Sansita"/>
                <a:ea typeface="Sansita"/>
                <a:cs typeface="Sansita"/>
                <a:sym typeface="Sansita"/>
              </a:rPr>
              <a:t> </a:t>
            </a:r>
            <a:r>
              <a:rPr b="0" i="1" lang="en-US" sz="2481" u="none" cap="none" strike="noStrike">
                <a:solidFill>
                  <a:srgbClr val="FFFFFF"/>
                </a:solidFill>
                <a:latin typeface="Sansita"/>
                <a:ea typeface="Sansita"/>
                <a:cs typeface="Sansita"/>
                <a:sym typeface="Sansita"/>
              </a:rPr>
              <a:t>abuse and block harmful content or accounts.</a:t>
            </a:r>
            <a:endParaRPr/>
          </a:p>
        </p:txBody>
      </p:sp>
      <p:sp>
        <p:nvSpPr>
          <p:cNvPr id="371" name="Google Shape;371;p22"/>
          <p:cNvSpPr txBox="1"/>
          <p:nvPr/>
        </p:nvSpPr>
        <p:spPr>
          <a:xfrm>
            <a:off x="6746858" y="6049007"/>
            <a:ext cx="10398773" cy="860889"/>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b="0" i="1" lang="en-US" sz="2481" u="none" cap="none" strike="noStrike">
                <a:solidFill>
                  <a:srgbClr val="FFFFFF"/>
                </a:solidFill>
                <a:latin typeface="Sansita"/>
                <a:ea typeface="Sansita"/>
                <a:cs typeface="Sansita"/>
                <a:sym typeface="Sansita"/>
              </a:rPr>
              <a:t>Policymakers need </a:t>
            </a:r>
            <a:r>
              <a:rPr b="1" i="1" lang="en-US" sz="2481" u="none" cap="none" strike="noStrike">
                <a:solidFill>
                  <a:srgbClr val="CDFE64"/>
                </a:solidFill>
                <a:latin typeface="Arial"/>
                <a:ea typeface="Arial"/>
                <a:cs typeface="Arial"/>
                <a:sym typeface="Arial"/>
              </a:rPr>
              <a:t>to develop and enforce rules that address online violence</a:t>
            </a:r>
            <a:r>
              <a:rPr b="0" i="1" lang="en-US" sz="2481" u="none" cap="none" strike="noStrike">
                <a:solidFill>
                  <a:srgbClr val="FFFFFF"/>
                </a:solidFill>
                <a:latin typeface="Sansita"/>
                <a:ea typeface="Sansita"/>
                <a:cs typeface="Sansita"/>
                <a:sym typeface="Sansita"/>
              </a:rPr>
              <a:t> and discrimination.</a:t>
            </a:r>
            <a:endParaRPr/>
          </a:p>
        </p:txBody>
      </p:sp>
      <p:sp>
        <p:nvSpPr>
          <p:cNvPr id="372" name="Google Shape;372;p22"/>
          <p:cNvSpPr txBox="1"/>
          <p:nvPr/>
        </p:nvSpPr>
        <p:spPr>
          <a:xfrm>
            <a:off x="6746858" y="7404262"/>
            <a:ext cx="10086761" cy="1299039"/>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b="0" i="1" lang="en-US" sz="2481" u="none" cap="none" strike="noStrike">
                <a:solidFill>
                  <a:srgbClr val="FFFFFF"/>
                </a:solidFill>
                <a:latin typeface="Sansita"/>
                <a:ea typeface="Sansita"/>
                <a:cs typeface="Sansita"/>
                <a:sym typeface="Sansita"/>
              </a:rPr>
              <a:t>We need </a:t>
            </a:r>
            <a:r>
              <a:rPr b="1" i="1" lang="en-US" sz="2481" u="none" cap="none" strike="noStrike">
                <a:solidFill>
                  <a:srgbClr val="CDFE64"/>
                </a:solidFill>
                <a:latin typeface="Arial"/>
                <a:ea typeface="Arial"/>
                <a:cs typeface="Arial"/>
                <a:sym typeface="Arial"/>
              </a:rPr>
              <a:t>accessible resources and support for those experiencing online abuse</a:t>
            </a:r>
            <a:r>
              <a:rPr b="0" i="1" lang="en-US" sz="2481" u="none" cap="none" strike="noStrike">
                <a:solidFill>
                  <a:srgbClr val="FFFFFF"/>
                </a:solidFill>
                <a:latin typeface="Sansita"/>
                <a:ea typeface="Sansita"/>
                <a:cs typeface="Sansita"/>
                <a:sym typeface="Sansita"/>
              </a:rPr>
              <a:t>, especially gender-based violence, so that they don’t feel alone.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376" name="Shape 376"/>
        <p:cNvGrpSpPr/>
        <p:nvPr/>
      </p:nvGrpSpPr>
      <p:grpSpPr>
        <a:xfrm>
          <a:off x="0" y="0"/>
          <a:ext cx="0" cy="0"/>
          <a:chOff x="0" y="0"/>
          <a:chExt cx="0" cy="0"/>
        </a:xfrm>
      </p:grpSpPr>
      <p:sp>
        <p:nvSpPr>
          <p:cNvPr id="377" name="Google Shape;377;p23"/>
          <p:cNvSpPr/>
          <p:nvPr/>
        </p:nvSpPr>
        <p:spPr>
          <a:xfrm flipH="1" rot="5400000">
            <a:off x="16252693" y="8251693"/>
            <a:ext cx="2035307" cy="2035307"/>
          </a:xfrm>
          <a:custGeom>
            <a:rect b="b" l="l" r="r" t="t"/>
            <a:pathLst>
              <a:path extrusionOk="0" h="2035307" w="2035307">
                <a:moveTo>
                  <a:pt x="2035307" y="0"/>
                </a:moveTo>
                <a:lnTo>
                  <a:pt x="0" y="0"/>
                </a:lnTo>
                <a:lnTo>
                  <a:pt x="0" y="2035307"/>
                </a:lnTo>
                <a:lnTo>
                  <a:pt x="2035307" y="2035307"/>
                </a:lnTo>
                <a:lnTo>
                  <a:pt x="2035307" y="0"/>
                </a:lnTo>
                <a:close/>
              </a:path>
            </a:pathLst>
          </a:custGeom>
          <a:blipFill rotWithShape="1">
            <a:blip r:embed="rId3">
              <a:alphaModFix/>
            </a:blip>
            <a:stretch>
              <a:fillRect b="0" l="0" r="0" t="0"/>
            </a:stretch>
          </a:blipFill>
          <a:ln>
            <a:noFill/>
          </a:ln>
        </p:spPr>
      </p:sp>
      <p:sp>
        <p:nvSpPr>
          <p:cNvPr id="378" name="Google Shape;378;p23"/>
          <p:cNvSpPr/>
          <p:nvPr/>
        </p:nvSpPr>
        <p:spPr>
          <a:xfrm flipH="1" rot="-5400000">
            <a:off x="11046" y="0"/>
            <a:ext cx="2035307" cy="2035307"/>
          </a:xfrm>
          <a:custGeom>
            <a:rect b="b" l="l" r="r" t="t"/>
            <a:pathLst>
              <a:path extrusionOk="0" h="2035307" w="2035307">
                <a:moveTo>
                  <a:pt x="2035308" y="0"/>
                </a:moveTo>
                <a:lnTo>
                  <a:pt x="0" y="0"/>
                </a:lnTo>
                <a:lnTo>
                  <a:pt x="0" y="2035307"/>
                </a:lnTo>
                <a:lnTo>
                  <a:pt x="2035308" y="2035307"/>
                </a:lnTo>
                <a:lnTo>
                  <a:pt x="2035308" y="0"/>
                </a:lnTo>
                <a:close/>
              </a:path>
            </a:pathLst>
          </a:custGeom>
          <a:blipFill rotWithShape="1">
            <a:blip r:embed="rId3">
              <a:alphaModFix/>
            </a:blip>
            <a:stretch>
              <a:fillRect b="0" l="0" r="0" t="0"/>
            </a:stretch>
          </a:blipFill>
          <a:ln>
            <a:noFill/>
          </a:ln>
        </p:spPr>
      </p:sp>
      <p:sp>
        <p:nvSpPr>
          <p:cNvPr id="379" name="Google Shape;379;p23"/>
          <p:cNvSpPr txBox="1"/>
          <p:nvPr/>
        </p:nvSpPr>
        <p:spPr>
          <a:xfrm>
            <a:off x="1314248" y="2668720"/>
            <a:ext cx="16305807" cy="390461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7900" u="none" cap="none" strike="noStrike">
                <a:solidFill>
                  <a:srgbClr val="FFFFFF"/>
                </a:solidFill>
                <a:latin typeface="Arial"/>
                <a:ea typeface="Arial"/>
                <a:cs typeface="Arial"/>
                <a:sym typeface="Arial"/>
              </a:rPr>
              <a:t>We've made it to the finish line. </a:t>
            </a:r>
            <a:endParaRPr/>
          </a:p>
          <a:p>
            <a:pPr indent="0" lvl="0" marL="0" marR="0" rtl="0" algn="ctr">
              <a:lnSpc>
                <a:spcPct val="110001"/>
              </a:lnSpc>
              <a:spcBef>
                <a:spcPts val="0"/>
              </a:spcBef>
              <a:spcAft>
                <a:spcPts val="0"/>
              </a:spcAft>
              <a:buNone/>
            </a:pPr>
            <a:r>
              <a:rPr b="1" i="0" lang="en-US" sz="9999" u="none" cap="none" strike="noStrike">
                <a:solidFill>
                  <a:srgbClr val="CDFE64"/>
                </a:solidFill>
                <a:latin typeface="Arial"/>
                <a:ea typeface="Arial"/>
                <a:cs typeface="Arial"/>
                <a:sym typeface="Arial"/>
              </a:rPr>
              <a:t>Are you feeling more ready now?</a:t>
            </a:r>
            <a:r>
              <a:rPr b="1" i="0" lang="en-US" sz="9999" u="none" cap="none" strike="noStrike">
                <a:solidFill>
                  <a:srgbClr val="FFFFFF"/>
                </a:solidFill>
                <a:latin typeface="Arial"/>
                <a:ea typeface="Arial"/>
                <a:cs typeface="Arial"/>
                <a:sym typeface="Arial"/>
              </a:rPr>
              <a:t> </a:t>
            </a:r>
            <a:endParaRPr/>
          </a:p>
        </p:txBody>
      </p:sp>
      <p:sp>
        <p:nvSpPr>
          <p:cNvPr id="380" name="Google Shape;380;p23"/>
          <p:cNvSpPr/>
          <p:nvPr/>
        </p:nvSpPr>
        <p:spPr>
          <a:xfrm>
            <a:off x="5352911" y="7180986"/>
            <a:ext cx="7544114" cy="3781487"/>
          </a:xfrm>
          <a:custGeom>
            <a:rect b="b" l="l" r="r" t="t"/>
            <a:pathLst>
              <a:path extrusionOk="0" h="3781487" w="7544114">
                <a:moveTo>
                  <a:pt x="0" y="0"/>
                </a:moveTo>
                <a:lnTo>
                  <a:pt x="7544114" y="0"/>
                </a:lnTo>
                <a:lnTo>
                  <a:pt x="7544114" y="3781488"/>
                </a:lnTo>
                <a:lnTo>
                  <a:pt x="0" y="378148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384" name="Shape 384"/>
        <p:cNvGrpSpPr/>
        <p:nvPr/>
      </p:nvGrpSpPr>
      <p:grpSpPr>
        <a:xfrm>
          <a:off x="0" y="0"/>
          <a:ext cx="0" cy="0"/>
          <a:chOff x="0" y="0"/>
          <a:chExt cx="0" cy="0"/>
        </a:xfrm>
      </p:grpSpPr>
      <p:sp>
        <p:nvSpPr>
          <p:cNvPr id="385" name="Google Shape;385;p24"/>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386" name="Google Shape;386;p24"/>
          <p:cNvSpPr/>
          <p:nvPr/>
        </p:nvSpPr>
        <p:spPr>
          <a:xfrm flipH="1" rot="10800000">
            <a:off x="110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387" name="Google Shape;387;p24"/>
          <p:cNvSpPr txBox="1"/>
          <p:nvPr/>
        </p:nvSpPr>
        <p:spPr>
          <a:xfrm>
            <a:off x="1028700" y="3665568"/>
            <a:ext cx="16305807" cy="110998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7900" u="none" cap="none" strike="noStrike">
                <a:solidFill>
                  <a:srgbClr val="FFFFFF"/>
                </a:solidFill>
                <a:latin typeface="Arial"/>
                <a:ea typeface="Arial"/>
                <a:cs typeface="Arial"/>
                <a:sym typeface="Arial"/>
              </a:rPr>
              <a:t>a biiiiiiiig thank you!</a:t>
            </a:r>
            <a:endParaRPr/>
          </a:p>
        </p:txBody>
      </p:sp>
      <p:sp>
        <p:nvSpPr>
          <p:cNvPr id="388" name="Google Shape;388;p24"/>
          <p:cNvSpPr txBox="1"/>
          <p:nvPr/>
        </p:nvSpPr>
        <p:spPr>
          <a:xfrm>
            <a:off x="3180563" y="5297702"/>
            <a:ext cx="12002080"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US" sz="3200" u="none" cap="none" strike="noStrike">
                <a:solidFill>
                  <a:srgbClr val="FFFFFF"/>
                </a:solidFill>
                <a:latin typeface="Sansita"/>
                <a:ea typeface="Sansita"/>
                <a:cs typeface="Sansita"/>
                <a:sym typeface="Sansita"/>
              </a:rPr>
              <a:t>please don't forget to fill out the </a:t>
            </a:r>
            <a:r>
              <a:rPr b="1" i="1" lang="en-US" sz="3200" u="none" cap="none" strike="noStrike">
                <a:solidFill>
                  <a:srgbClr val="CDFE64"/>
                </a:solidFill>
                <a:latin typeface="Arial"/>
                <a:ea typeface="Arial"/>
                <a:cs typeface="Arial"/>
                <a:sym typeface="Arial"/>
              </a:rPr>
              <a:t>feedback form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111" name="Shape 111"/>
        <p:cNvGrpSpPr/>
        <p:nvPr/>
      </p:nvGrpSpPr>
      <p:grpSpPr>
        <a:xfrm>
          <a:off x="0" y="0"/>
          <a:ext cx="0" cy="0"/>
          <a:chOff x="0" y="0"/>
          <a:chExt cx="0" cy="0"/>
        </a:xfrm>
      </p:grpSpPr>
      <p:sp>
        <p:nvSpPr>
          <p:cNvPr id="112" name="Google Shape;112;p3"/>
          <p:cNvSpPr/>
          <p:nvPr/>
        </p:nvSpPr>
        <p:spPr>
          <a:xfrm>
            <a:off x="9760359" y="1568172"/>
            <a:ext cx="5869218" cy="2021914"/>
          </a:xfrm>
          <a:custGeom>
            <a:rect b="b" l="l" r="r" t="t"/>
            <a:pathLst>
              <a:path extrusionOk="0" h="2248556" w="6527112">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1396804"/>
                  <a:pt x="6500049" y="1592407"/>
                  <a:pt x="6500049" y="1592407"/>
                </a:cubicBezTo>
                <a:cubicBezTo>
                  <a:pt x="6483368" y="1808139"/>
                  <a:pt x="6368724" y="2018751"/>
                  <a:pt x="6171855" y="2130375"/>
                </a:cubicBezTo>
                <a:cubicBezTo>
                  <a:pt x="6021503" y="2215624"/>
                  <a:pt x="5823472" y="2230722"/>
                  <a:pt x="4625762" y="2219980"/>
                </a:cubicBezTo>
                <a:cubicBezTo>
                  <a:pt x="645952" y="2214703"/>
                  <a:pt x="384604" y="2248556"/>
                  <a:pt x="254278" y="2139399"/>
                </a:cubicBezTo>
                <a:cubicBezTo>
                  <a:pt x="145767" y="2048514"/>
                  <a:pt x="81795" y="1855202"/>
                  <a:pt x="63030" y="1655003"/>
                </a:cubicBezTo>
                <a:close/>
              </a:path>
            </a:pathLst>
          </a:custGeom>
          <a:solidFill>
            <a:srgbClr val="D59F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txBox="1"/>
          <p:nvPr/>
        </p:nvSpPr>
        <p:spPr>
          <a:xfrm>
            <a:off x="10095785" y="2208621"/>
            <a:ext cx="5201841"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US" sz="2455" u="none" cap="none" strike="noStrike">
                <a:solidFill>
                  <a:srgbClr val="000000"/>
                </a:solidFill>
                <a:latin typeface="Arial"/>
                <a:ea typeface="Arial"/>
                <a:cs typeface="Arial"/>
                <a:sym typeface="Arial"/>
              </a:rPr>
              <a:t>Confidentiality: </a:t>
            </a:r>
            <a:endParaRPr/>
          </a:p>
          <a:p>
            <a:pPr indent="0" lvl="0" marL="0" marR="0" rtl="0" algn="ctr">
              <a:lnSpc>
                <a:spcPct val="120000"/>
              </a:lnSpc>
              <a:spcBef>
                <a:spcPts val="0"/>
              </a:spcBef>
              <a:spcAft>
                <a:spcPts val="0"/>
              </a:spcAft>
              <a:buNone/>
            </a:pPr>
            <a:r>
              <a:rPr b="0" i="1" lang="en-US" sz="2455" u="none" cap="none" strike="noStrike">
                <a:solidFill>
                  <a:srgbClr val="000000"/>
                </a:solidFill>
                <a:latin typeface="Sansita"/>
                <a:ea typeface="Sansita"/>
                <a:cs typeface="Sansita"/>
                <a:sym typeface="Sansita"/>
              </a:rPr>
              <a:t>What’s discussed here, stays here</a:t>
            </a:r>
            <a:endParaRPr/>
          </a:p>
        </p:txBody>
      </p:sp>
      <p:sp>
        <p:nvSpPr>
          <p:cNvPr id="114" name="Google Shape;114;p3"/>
          <p:cNvSpPr txBox="1"/>
          <p:nvPr/>
        </p:nvSpPr>
        <p:spPr>
          <a:xfrm>
            <a:off x="1930685" y="2973185"/>
            <a:ext cx="7715091" cy="4006667"/>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b="1" i="0" lang="en-US" sz="9485" u="none" cap="none" strike="noStrike">
                <a:solidFill>
                  <a:srgbClr val="FFFFFF"/>
                </a:solidFill>
                <a:latin typeface="Arial"/>
                <a:ea typeface="Arial"/>
                <a:cs typeface="Arial"/>
                <a:sym typeface="Arial"/>
              </a:rPr>
              <a:t>Some simple rules for a </a:t>
            </a:r>
            <a:r>
              <a:rPr b="1" i="0" lang="en-US" sz="9485" u="none" cap="none" strike="noStrike">
                <a:solidFill>
                  <a:srgbClr val="CDFE64"/>
                </a:solidFill>
                <a:latin typeface="Arial"/>
                <a:ea typeface="Arial"/>
                <a:cs typeface="Arial"/>
                <a:sym typeface="Arial"/>
              </a:rPr>
              <a:t>safe space</a:t>
            </a:r>
            <a:endParaRPr/>
          </a:p>
        </p:txBody>
      </p:sp>
      <p:sp>
        <p:nvSpPr>
          <p:cNvPr id="115" name="Google Shape;115;p3"/>
          <p:cNvSpPr/>
          <p:nvPr/>
        </p:nvSpPr>
        <p:spPr>
          <a:xfrm>
            <a:off x="16858312" y="2199096"/>
            <a:ext cx="1830043" cy="1973576"/>
          </a:xfrm>
          <a:custGeom>
            <a:rect b="b" l="l" r="r" t="t"/>
            <a:pathLst>
              <a:path extrusionOk="0" h="1973576" w="1830043">
                <a:moveTo>
                  <a:pt x="0" y="0"/>
                </a:moveTo>
                <a:lnTo>
                  <a:pt x="1830043" y="0"/>
                </a:lnTo>
                <a:lnTo>
                  <a:pt x="1830043" y="1973575"/>
                </a:lnTo>
                <a:lnTo>
                  <a:pt x="0" y="1973575"/>
                </a:lnTo>
                <a:lnTo>
                  <a:pt x="0" y="0"/>
                </a:lnTo>
                <a:close/>
              </a:path>
            </a:pathLst>
          </a:custGeom>
          <a:blipFill rotWithShape="1">
            <a:blip r:embed="rId3">
              <a:alphaModFix/>
            </a:blip>
            <a:stretch>
              <a:fillRect b="0" l="0" r="0" t="0"/>
            </a:stretch>
          </a:blipFill>
          <a:ln>
            <a:noFill/>
          </a:ln>
        </p:spPr>
      </p:sp>
      <p:sp>
        <p:nvSpPr>
          <p:cNvPr id="116" name="Google Shape;116;p3"/>
          <p:cNvSpPr/>
          <p:nvPr/>
        </p:nvSpPr>
        <p:spPr>
          <a:xfrm>
            <a:off x="3791503" y="878375"/>
            <a:ext cx="2330740" cy="695649"/>
          </a:xfrm>
          <a:custGeom>
            <a:rect b="b" l="l" r="r" t="t"/>
            <a:pathLst>
              <a:path extrusionOk="0" h="695649" w="2330740">
                <a:moveTo>
                  <a:pt x="0" y="0"/>
                </a:moveTo>
                <a:lnTo>
                  <a:pt x="2330741" y="0"/>
                </a:lnTo>
                <a:lnTo>
                  <a:pt x="2330741" y="695650"/>
                </a:lnTo>
                <a:lnTo>
                  <a:pt x="0" y="695650"/>
                </a:lnTo>
                <a:lnTo>
                  <a:pt x="0" y="0"/>
                </a:lnTo>
                <a:close/>
              </a:path>
            </a:pathLst>
          </a:custGeom>
          <a:blipFill rotWithShape="1">
            <a:blip r:embed="rId4">
              <a:alphaModFix/>
            </a:blip>
            <a:stretch>
              <a:fillRect b="0" l="0" r="0" t="0"/>
            </a:stretch>
          </a:blipFill>
          <a:ln>
            <a:noFill/>
          </a:ln>
        </p:spPr>
      </p:sp>
      <p:sp>
        <p:nvSpPr>
          <p:cNvPr id="117" name="Google Shape;117;p3"/>
          <p:cNvSpPr/>
          <p:nvPr/>
        </p:nvSpPr>
        <p:spPr>
          <a:xfrm>
            <a:off x="6122244" y="9530443"/>
            <a:ext cx="2740867" cy="1132747"/>
          </a:xfrm>
          <a:custGeom>
            <a:rect b="b" l="l" r="r" t="t"/>
            <a:pathLst>
              <a:path extrusionOk="0" h="1132747" w="2740867">
                <a:moveTo>
                  <a:pt x="0" y="0"/>
                </a:moveTo>
                <a:lnTo>
                  <a:pt x="2740867" y="0"/>
                </a:lnTo>
                <a:lnTo>
                  <a:pt x="2740867" y="1132747"/>
                </a:lnTo>
                <a:lnTo>
                  <a:pt x="0" y="1132747"/>
                </a:lnTo>
                <a:lnTo>
                  <a:pt x="0" y="0"/>
                </a:lnTo>
                <a:close/>
              </a:path>
            </a:pathLst>
          </a:custGeom>
          <a:blipFill rotWithShape="1">
            <a:blip r:embed="rId5">
              <a:alphaModFix/>
            </a:blip>
            <a:stretch>
              <a:fillRect b="0" l="0" r="0" t="0"/>
            </a:stretch>
          </a:blipFill>
          <a:ln>
            <a:noFill/>
          </a:ln>
        </p:spPr>
      </p:sp>
      <p:sp>
        <p:nvSpPr>
          <p:cNvPr id="118" name="Google Shape;118;p3"/>
          <p:cNvSpPr/>
          <p:nvPr/>
        </p:nvSpPr>
        <p:spPr>
          <a:xfrm>
            <a:off x="9760359" y="4249448"/>
            <a:ext cx="5869218" cy="2021914"/>
          </a:xfrm>
          <a:custGeom>
            <a:rect b="b" l="l" r="r" t="t"/>
            <a:pathLst>
              <a:path extrusionOk="0" h="2248556" w="6527112">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1396804"/>
                  <a:pt x="6500049" y="1592407"/>
                  <a:pt x="6500049" y="1592407"/>
                </a:cubicBezTo>
                <a:cubicBezTo>
                  <a:pt x="6483368" y="1808139"/>
                  <a:pt x="6368724" y="2018751"/>
                  <a:pt x="6171855" y="2130375"/>
                </a:cubicBezTo>
                <a:cubicBezTo>
                  <a:pt x="6021503" y="2215624"/>
                  <a:pt x="5823472" y="2230722"/>
                  <a:pt x="4625762" y="2219980"/>
                </a:cubicBezTo>
                <a:cubicBezTo>
                  <a:pt x="645952" y="2214703"/>
                  <a:pt x="384604" y="2248556"/>
                  <a:pt x="254278" y="2139399"/>
                </a:cubicBezTo>
                <a:cubicBezTo>
                  <a:pt x="145767" y="2048514"/>
                  <a:pt x="81795" y="1855202"/>
                  <a:pt x="63030" y="1655003"/>
                </a:cubicBezTo>
                <a:close/>
              </a:path>
            </a:pathLst>
          </a:custGeom>
          <a:solidFill>
            <a:srgbClr val="D59F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9760359" y="6959433"/>
            <a:ext cx="5869218" cy="2021914"/>
          </a:xfrm>
          <a:custGeom>
            <a:rect b="b" l="l" r="r" t="t"/>
            <a:pathLst>
              <a:path extrusionOk="0" h="2248556" w="6527112">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1396804"/>
                  <a:pt x="6500049" y="1592407"/>
                  <a:pt x="6500049" y="1592407"/>
                </a:cubicBezTo>
                <a:cubicBezTo>
                  <a:pt x="6483368" y="1808139"/>
                  <a:pt x="6368724" y="2018751"/>
                  <a:pt x="6171855" y="2130375"/>
                </a:cubicBezTo>
                <a:cubicBezTo>
                  <a:pt x="6021503" y="2215624"/>
                  <a:pt x="5823472" y="2230722"/>
                  <a:pt x="4625762" y="2219980"/>
                </a:cubicBezTo>
                <a:cubicBezTo>
                  <a:pt x="645952" y="2214703"/>
                  <a:pt x="384604" y="2248556"/>
                  <a:pt x="254278" y="2139399"/>
                </a:cubicBezTo>
                <a:cubicBezTo>
                  <a:pt x="145767" y="2048514"/>
                  <a:pt x="81795" y="1855202"/>
                  <a:pt x="63030" y="1655003"/>
                </a:cubicBezTo>
                <a:close/>
              </a:path>
            </a:pathLst>
          </a:custGeom>
          <a:solidFill>
            <a:srgbClr val="D59F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txBox="1"/>
          <p:nvPr/>
        </p:nvSpPr>
        <p:spPr>
          <a:xfrm>
            <a:off x="10166584" y="4652800"/>
            <a:ext cx="5060245"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US" sz="2455" u="none" cap="none" strike="noStrike">
                <a:solidFill>
                  <a:srgbClr val="000000"/>
                </a:solidFill>
                <a:latin typeface="Arial"/>
                <a:ea typeface="Arial"/>
                <a:cs typeface="Arial"/>
                <a:sym typeface="Arial"/>
              </a:rPr>
              <a:t>Mutual respect: </a:t>
            </a:r>
            <a:endParaRPr/>
          </a:p>
          <a:p>
            <a:pPr indent="0" lvl="0" marL="0" marR="0" rtl="0" algn="ctr">
              <a:lnSpc>
                <a:spcPct val="120000"/>
              </a:lnSpc>
              <a:spcBef>
                <a:spcPts val="0"/>
              </a:spcBef>
              <a:spcAft>
                <a:spcPts val="0"/>
              </a:spcAft>
              <a:buNone/>
            </a:pPr>
            <a:r>
              <a:rPr b="0" i="1" lang="en-US" sz="2455" u="none" cap="none" strike="noStrike">
                <a:solidFill>
                  <a:srgbClr val="000000"/>
                </a:solidFill>
                <a:latin typeface="Sansita"/>
                <a:ea typeface="Sansita"/>
                <a:cs typeface="Sansita"/>
                <a:sym typeface="Sansita"/>
              </a:rPr>
              <a:t>We listen actively to one another, without judgment</a:t>
            </a:r>
            <a:endParaRPr/>
          </a:p>
        </p:txBody>
      </p:sp>
      <p:sp>
        <p:nvSpPr>
          <p:cNvPr id="121" name="Google Shape;121;p3"/>
          <p:cNvSpPr txBox="1"/>
          <p:nvPr/>
        </p:nvSpPr>
        <p:spPr>
          <a:xfrm>
            <a:off x="10166584" y="7413303"/>
            <a:ext cx="5060245" cy="11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US" sz="2455" u="none" cap="none" strike="noStrike">
                <a:solidFill>
                  <a:srgbClr val="000000"/>
                </a:solidFill>
                <a:latin typeface="Arial"/>
                <a:ea typeface="Arial"/>
                <a:cs typeface="Arial"/>
                <a:sym typeface="Arial"/>
              </a:rPr>
              <a:t>We learn together: </a:t>
            </a:r>
            <a:endParaRPr/>
          </a:p>
          <a:p>
            <a:pPr indent="0" lvl="0" marL="0" marR="0" rtl="0" algn="ctr">
              <a:lnSpc>
                <a:spcPct val="120000"/>
              </a:lnSpc>
              <a:spcBef>
                <a:spcPts val="0"/>
              </a:spcBef>
              <a:spcAft>
                <a:spcPts val="0"/>
              </a:spcAft>
              <a:buNone/>
            </a:pPr>
            <a:r>
              <a:rPr b="0" i="1" lang="en-US" sz="2455" u="none" cap="none" strike="noStrike">
                <a:solidFill>
                  <a:srgbClr val="000000"/>
                </a:solidFill>
                <a:latin typeface="Sansita"/>
                <a:ea typeface="Sansita"/>
                <a:cs typeface="Sansita"/>
                <a:sym typeface="Sansita"/>
              </a:rPr>
              <a:t>Ask questions by raising your hand</a:t>
            </a:r>
            <a:endParaRPr/>
          </a:p>
        </p:txBody>
      </p:sp>
      <p:sp>
        <p:nvSpPr>
          <p:cNvPr id="122" name="Google Shape;122;p3"/>
          <p:cNvSpPr/>
          <p:nvPr/>
        </p:nvSpPr>
        <p:spPr>
          <a:xfrm flipH="1" rot="-5400000">
            <a:off x="110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6">
              <a:alphaModFix/>
            </a:blip>
            <a:stretch>
              <a:fillRect b="0" l="0" r="0" t="0"/>
            </a:stretch>
          </a:blipFill>
          <a:ln>
            <a:noFill/>
          </a:ln>
        </p:spPr>
      </p:sp>
      <p:sp>
        <p:nvSpPr>
          <p:cNvPr id="123" name="Google Shape;123;p3"/>
          <p:cNvSpPr/>
          <p:nvPr/>
        </p:nvSpPr>
        <p:spPr>
          <a:xfrm flipH="1" rot="5400000">
            <a:off x="16252693" y="8240646"/>
            <a:ext cx="2035307" cy="2035307"/>
          </a:xfrm>
          <a:custGeom>
            <a:rect b="b" l="l" r="r" t="t"/>
            <a:pathLst>
              <a:path extrusionOk="0" h="2035307" w="2035307">
                <a:moveTo>
                  <a:pt x="2035307" y="0"/>
                </a:moveTo>
                <a:lnTo>
                  <a:pt x="0" y="0"/>
                </a:lnTo>
                <a:lnTo>
                  <a:pt x="0" y="2035308"/>
                </a:lnTo>
                <a:lnTo>
                  <a:pt x="2035307" y="2035308"/>
                </a:lnTo>
                <a:lnTo>
                  <a:pt x="2035307"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127" name="Shape 127"/>
        <p:cNvGrpSpPr/>
        <p:nvPr/>
      </p:nvGrpSpPr>
      <p:grpSpPr>
        <a:xfrm>
          <a:off x="0" y="0"/>
          <a:ext cx="0" cy="0"/>
          <a:chOff x="0" y="0"/>
          <a:chExt cx="0" cy="0"/>
        </a:xfrm>
      </p:grpSpPr>
      <p:sp>
        <p:nvSpPr>
          <p:cNvPr id="128" name="Google Shape;128;p4"/>
          <p:cNvSpPr/>
          <p:nvPr/>
        </p:nvSpPr>
        <p:spPr>
          <a:xfrm>
            <a:off x="3791503" y="878375"/>
            <a:ext cx="2330740" cy="695649"/>
          </a:xfrm>
          <a:custGeom>
            <a:rect b="b" l="l" r="r" t="t"/>
            <a:pathLst>
              <a:path extrusionOk="0" h="695649" w="2330740">
                <a:moveTo>
                  <a:pt x="0" y="0"/>
                </a:moveTo>
                <a:lnTo>
                  <a:pt x="2330741" y="0"/>
                </a:lnTo>
                <a:lnTo>
                  <a:pt x="2330741" y="695650"/>
                </a:lnTo>
                <a:lnTo>
                  <a:pt x="0" y="695650"/>
                </a:lnTo>
                <a:lnTo>
                  <a:pt x="0" y="0"/>
                </a:lnTo>
                <a:close/>
              </a:path>
            </a:pathLst>
          </a:custGeom>
          <a:blipFill rotWithShape="1">
            <a:blip r:embed="rId3">
              <a:alphaModFix/>
            </a:blip>
            <a:stretch>
              <a:fillRect b="0" l="0" r="0" t="0"/>
            </a:stretch>
          </a:blipFill>
          <a:ln>
            <a:noFill/>
          </a:ln>
        </p:spPr>
      </p:sp>
      <p:sp>
        <p:nvSpPr>
          <p:cNvPr id="129" name="Google Shape;129;p4"/>
          <p:cNvSpPr/>
          <p:nvPr/>
        </p:nvSpPr>
        <p:spPr>
          <a:xfrm>
            <a:off x="6122244" y="9530443"/>
            <a:ext cx="2740867" cy="1132747"/>
          </a:xfrm>
          <a:custGeom>
            <a:rect b="b" l="l" r="r" t="t"/>
            <a:pathLst>
              <a:path extrusionOk="0" h="1132747" w="2740867">
                <a:moveTo>
                  <a:pt x="0" y="0"/>
                </a:moveTo>
                <a:lnTo>
                  <a:pt x="2740867" y="0"/>
                </a:lnTo>
                <a:lnTo>
                  <a:pt x="2740867" y="1132747"/>
                </a:lnTo>
                <a:lnTo>
                  <a:pt x="0" y="1132747"/>
                </a:lnTo>
                <a:lnTo>
                  <a:pt x="0" y="0"/>
                </a:lnTo>
                <a:close/>
              </a:path>
            </a:pathLst>
          </a:custGeom>
          <a:blipFill rotWithShape="1">
            <a:blip r:embed="rId4">
              <a:alphaModFix/>
            </a:blip>
            <a:stretch>
              <a:fillRect b="0" l="0" r="0" t="0"/>
            </a:stretch>
          </a:blipFill>
          <a:ln>
            <a:noFill/>
          </a:ln>
        </p:spPr>
      </p:sp>
      <p:sp>
        <p:nvSpPr>
          <p:cNvPr id="130" name="Google Shape;130;p4"/>
          <p:cNvSpPr/>
          <p:nvPr/>
        </p:nvSpPr>
        <p:spPr>
          <a:xfrm>
            <a:off x="8086311" y="884597"/>
            <a:ext cx="3863849" cy="4963318"/>
          </a:xfrm>
          <a:custGeom>
            <a:rect b="b" l="l" r="r" t="t"/>
            <a:pathLst>
              <a:path extrusionOk="0" h="4963318" w="3863849">
                <a:moveTo>
                  <a:pt x="0" y="0"/>
                </a:moveTo>
                <a:lnTo>
                  <a:pt x="3863849" y="0"/>
                </a:lnTo>
                <a:lnTo>
                  <a:pt x="3863849" y="4963317"/>
                </a:lnTo>
                <a:lnTo>
                  <a:pt x="0" y="4963317"/>
                </a:lnTo>
                <a:lnTo>
                  <a:pt x="0" y="0"/>
                </a:lnTo>
                <a:close/>
              </a:path>
            </a:pathLst>
          </a:custGeom>
          <a:blipFill rotWithShape="1">
            <a:blip r:embed="rId5">
              <a:alphaModFix/>
            </a:blip>
            <a:stretch>
              <a:fillRect b="0" l="0" r="0" t="0"/>
            </a:stretch>
          </a:blipFill>
          <a:ln>
            <a:noFill/>
          </a:ln>
        </p:spPr>
      </p:sp>
      <p:sp>
        <p:nvSpPr>
          <p:cNvPr id="131" name="Google Shape;131;p4"/>
          <p:cNvSpPr/>
          <p:nvPr/>
        </p:nvSpPr>
        <p:spPr>
          <a:xfrm>
            <a:off x="8618411" y="6317865"/>
            <a:ext cx="4536154" cy="3969135"/>
          </a:xfrm>
          <a:custGeom>
            <a:rect b="b" l="l" r="r" t="t"/>
            <a:pathLst>
              <a:path extrusionOk="0" h="3969135" w="4536154">
                <a:moveTo>
                  <a:pt x="0" y="0"/>
                </a:moveTo>
                <a:lnTo>
                  <a:pt x="4536154" y="0"/>
                </a:lnTo>
                <a:lnTo>
                  <a:pt x="4536154" y="3969135"/>
                </a:lnTo>
                <a:lnTo>
                  <a:pt x="0" y="3969135"/>
                </a:lnTo>
                <a:lnTo>
                  <a:pt x="0" y="0"/>
                </a:lnTo>
                <a:close/>
              </a:path>
            </a:pathLst>
          </a:custGeom>
          <a:blipFill rotWithShape="1">
            <a:blip r:embed="rId6">
              <a:alphaModFix/>
            </a:blip>
            <a:stretch>
              <a:fillRect b="0" l="0" r="0" t="0"/>
            </a:stretch>
          </a:blipFill>
          <a:ln>
            <a:noFill/>
          </a:ln>
        </p:spPr>
      </p:sp>
      <p:sp>
        <p:nvSpPr>
          <p:cNvPr id="132" name="Google Shape;132;p4"/>
          <p:cNvSpPr/>
          <p:nvPr/>
        </p:nvSpPr>
        <p:spPr>
          <a:xfrm rot="-1468685">
            <a:off x="14236956" y="6179471"/>
            <a:ext cx="4875455" cy="4727322"/>
          </a:xfrm>
          <a:custGeom>
            <a:rect b="b" l="l" r="r" t="t"/>
            <a:pathLst>
              <a:path extrusionOk="0" h="4727322" w="4875455">
                <a:moveTo>
                  <a:pt x="0" y="0"/>
                </a:moveTo>
                <a:lnTo>
                  <a:pt x="4875455" y="0"/>
                </a:lnTo>
                <a:lnTo>
                  <a:pt x="4875455" y="4727323"/>
                </a:lnTo>
                <a:lnTo>
                  <a:pt x="0" y="4727323"/>
                </a:lnTo>
                <a:lnTo>
                  <a:pt x="0" y="0"/>
                </a:lnTo>
                <a:close/>
              </a:path>
            </a:pathLst>
          </a:custGeom>
          <a:blipFill rotWithShape="1">
            <a:blip r:embed="rId7">
              <a:alphaModFix/>
            </a:blip>
            <a:stretch>
              <a:fillRect b="0" l="-7663" r="-7663" t="0"/>
            </a:stretch>
          </a:blipFill>
          <a:ln>
            <a:noFill/>
          </a:ln>
        </p:spPr>
      </p:sp>
      <p:sp>
        <p:nvSpPr>
          <p:cNvPr id="133" name="Google Shape;133;p4"/>
          <p:cNvSpPr/>
          <p:nvPr/>
        </p:nvSpPr>
        <p:spPr>
          <a:xfrm>
            <a:off x="11950160" y="-1842812"/>
            <a:ext cx="5463168" cy="5209067"/>
          </a:xfrm>
          <a:custGeom>
            <a:rect b="b" l="l" r="r" t="t"/>
            <a:pathLst>
              <a:path extrusionOk="0" h="5209067" w="5463168">
                <a:moveTo>
                  <a:pt x="0" y="0"/>
                </a:moveTo>
                <a:lnTo>
                  <a:pt x="5463168" y="0"/>
                </a:lnTo>
                <a:lnTo>
                  <a:pt x="5463168" y="5209068"/>
                </a:lnTo>
                <a:lnTo>
                  <a:pt x="0" y="5209068"/>
                </a:lnTo>
                <a:lnTo>
                  <a:pt x="0" y="0"/>
                </a:lnTo>
                <a:close/>
              </a:path>
            </a:pathLst>
          </a:custGeom>
          <a:blipFill rotWithShape="1">
            <a:blip r:embed="rId8">
              <a:alphaModFix/>
            </a:blip>
            <a:stretch>
              <a:fillRect b="0" l="0" r="0" t="0"/>
            </a:stretch>
          </a:blipFill>
          <a:ln>
            <a:noFill/>
          </a:ln>
        </p:spPr>
      </p:sp>
      <p:sp>
        <p:nvSpPr>
          <p:cNvPr id="134" name="Google Shape;134;p4"/>
          <p:cNvSpPr/>
          <p:nvPr/>
        </p:nvSpPr>
        <p:spPr>
          <a:xfrm>
            <a:off x="12250906" y="2625837"/>
            <a:ext cx="3217609" cy="4517152"/>
          </a:xfrm>
          <a:custGeom>
            <a:rect b="b" l="l" r="r" t="t"/>
            <a:pathLst>
              <a:path extrusionOk="0" h="4517152" w="3217609">
                <a:moveTo>
                  <a:pt x="0" y="0"/>
                </a:moveTo>
                <a:lnTo>
                  <a:pt x="3217609" y="0"/>
                </a:lnTo>
                <a:lnTo>
                  <a:pt x="3217609" y="4517152"/>
                </a:lnTo>
                <a:lnTo>
                  <a:pt x="0" y="4517152"/>
                </a:lnTo>
                <a:lnTo>
                  <a:pt x="0" y="0"/>
                </a:lnTo>
                <a:close/>
              </a:path>
            </a:pathLst>
          </a:custGeom>
          <a:blipFill rotWithShape="1">
            <a:blip r:embed="rId9">
              <a:alphaModFix/>
            </a:blip>
            <a:stretch>
              <a:fillRect b="-3019" l="-2826" r="0" t="0"/>
            </a:stretch>
          </a:blipFill>
          <a:ln>
            <a:noFill/>
          </a:ln>
        </p:spPr>
      </p:sp>
      <p:sp>
        <p:nvSpPr>
          <p:cNvPr id="135" name="Google Shape;135;p4"/>
          <p:cNvSpPr txBox="1"/>
          <p:nvPr/>
        </p:nvSpPr>
        <p:spPr>
          <a:xfrm>
            <a:off x="1930685" y="3088180"/>
            <a:ext cx="7213315" cy="2943223"/>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10499" u="none" cap="none" strike="noStrike">
                <a:solidFill>
                  <a:srgbClr val="CDFE64"/>
                </a:solidFill>
                <a:latin typeface="Arial"/>
                <a:ea typeface="Arial"/>
                <a:cs typeface="Arial"/>
                <a:sym typeface="Arial"/>
              </a:rPr>
              <a:t>Mood</a:t>
            </a:r>
            <a:endParaRPr/>
          </a:p>
          <a:p>
            <a:pPr indent="0" lvl="0" marL="0" marR="0" rtl="0" algn="l">
              <a:lnSpc>
                <a:spcPct val="110000"/>
              </a:lnSpc>
              <a:spcBef>
                <a:spcPts val="0"/>
              </a:spcBef>
              <a:spcAft>
                <a:spcPts val="0"/>
              </a:spcAft>
              <a:buNone/>
            </a:pPr>
            <a:r>
              <a:rPr b="1" i="0" lang="en-US" sz="10499" u="none" cap="none" strike="noStrike">
                <a:solidFill>
                  <a:srgbClr val="FFFFFF"/>
                </a:solidFill>
                <a:latin typeface="Arial"/>
                <a:ea typeface="Arial"/>
                <a:cs typeface="Arial"/>
                <a:sym typeface="Arial"/>
              </a:rPr>
              <a:t>Barometer</a:t>
            </a:r>
            <a:endParaRPr/>
          </a:p>
        </p:txBody>
      </p:sp>
      <p:sp>
        <p:nvSpPr>
          <p:cNvPr id="136" name="Google Shape;136;p4"/>
          <p:cNvSpPr txBox="1"/>
          <p:nvPr/>
        </p:nvSpPr>
        <p:spPr>
          <a:xfrm>
            <a:off x="8086311" y="906185"/>
            <a:ext cx="786771" cy="99377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6999" u="none" cap="none" strike="noStrike">
                <a:solidFill>
                  <a:srgbClr val="FFFFFF"/>
                </a:solidFill>
                <a:latin typeface="Arial"/>
                <a:ea typeface="Arial"/>
                <a:cs typeface="Arial"/>
                <a:sym typeface="Arial"/>
              </a:rPr>
              <a:t>1</a:t>
            </a:r>
            <a:endParaRPr/>
          </a:p>
        </p:txBody>
      </p:sp>
      <p:sp>
        <p:nvSpPr>
          <p:cNvPr id="137" name="Google Shape;137;p4"/>
          <p:cNvSpPr txBox="1"/>
          <p:nvPr/>
        </p:nvSpPr>
        <p:spPr>
          <a:xfrm>
            <a:off x="11699450" y="298172"/>
            <a:ext cx="786771" cy="99377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6999" u="none" cap="none" strike="noStrike">
                <a:solidFill>
                  <a:srgbClr val="FFFFFF"/>
                </a:solidFill>
                <a:latin typeface="Arial"/>
                <a:ea typeface="Arial"/>
                <a:cs typeface="Arial"/>
                <a:sym typeface="Arial"/>
              </a:rPr>
              <a:t>2</a:t>
            </a:r>
            <a:endParaRPr/>
          </a:p>
        </p:txBody>
      </p:sp>
      <p:sp>
        <p:nvSpPr>
          <p:cNvPr id="138" name="Google Shape;138;p4"/>
          <p:cNvSpPr txBox="1"/>
          <p:nvPr/>
        </p:nvSpPr>
        <p:spPr>
          <a:xfrm>
            <a:off x="12689917" y="3432931"/>
            <a:ext cx="786771" cy="99377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6999" u="none" cap="none" strike="noStrike">
                <a:solidFill>
                  <a:srgbClr val="FFFFFF"/>
                </a:solidFill>
                <a:latin typeface="Arial"/>
                <a:ea typeface="Arial"/>
                <a:cs typeface="Arial"/>
                <a:sym typeface="Arial"/>
              </a:rPr>
              <a:t>3</a:t>
            </a:r>
            <a:endParaRPr/>
          </a:p>
        </p:txBody>
      </p:sp>
      <p:sp>
        <p:nvSpPr>
          <p:cNvPr id="139" name="Google Shape;139;p4"/>
          <p:cNvSpPr txBox="1"/>
          <p:nvPr/>
        </p:nvSpPr>
        <p:spPr>
          <a:xfrm>
            <a:off x="8863111" y="6969930"/>
            <a:ext cx="786771" cy="99377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6999" u="none" cap="none" strike="noStrike">
                <a:solidFill>
                  <a:srgbClr val="FFFFFF"/>
                </a:solidFill>
                <a:latin typeface="Arial"/>
                <a:ea typeface="Arial"/>
                <a:cs typeface="Arial"/>
                <a:sym typeface="Arial"/>
              </a:rPr>
              <a:t>4</a:t>
            </a:r>
            <a:endParaRPr/>
          </a:p>
        </p:txBody>
      </p:sp>
      <p:sp>
        <p:nvSpPr>
          <p:cNvPr id="140" name="Google Shape;140;p4"/>
          <p:cNvSpPr txBox="1"/>
          <p:nvPr/>
        </p:nvSpPr>
        <p:spPr>
          <a:xfrm>
            <a:off x="14681744" y="9103042"/>
            <a:ext cx="786771" cy="99377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6999" u="none" cap="none" strike="noStrike">
                <a:solidFill>
                  <a:srgbClr val="FFFFFF"/>
                </a:solidFill>
                <a:latin typeface="Arial"/>
                <a:ea typeface="Arial"/>
                <a:cs typeface="Arial"/>
                <a:sym typeface="Arial"/>
              </a:rPr>
              <a:t>5</a:t>
            </a:r>
            <a:endParaRPr/>
          </a:p>
        </p:txBody>
      </p:sp>
      <p:sp>
        <p:nvSpPr>
          <p:cNvPr id="141" name="Google Shape;141;p4"/>
          <p:cNvSpPr txBox="1"/>
          <p:nvPr/>
        </p:nvSpPr>
        <p:spPr>
          <a:xfrm>
            <a:off x="1974963" y="6203775"/>
            <a:ext cx="6643448" cy="10998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3200" u="none" cap="none" strike="noStrike">
                <a:solidFill>
                  <a:srgbClr val="FFFFFF"/>
                </a:solidFill>
                <a:latin typeface="Sansita"/>
                <a:ea typeface="Sansita"/>
                <a:cs typeface="Sansita"/>
                <a:sym typeface="Sansita"/>
              </a:rPr>
              <a:t>What animal best represents your mood right now?</a:t>
            </a:r>
            <a:endParaRPr/>
          </a:p>
        </p:txBody>
      </p:sp>
      <p:sp>
        <p:nvSpPr>
          <p:cNvPr id="142" name="Google Shape;142;p4"/>
          <p:cNvSpPr/>
          <p:nvPr/>
        </p:nvSpPr>
        <p:spPr>
          <a:xfrm flipH="1" rot="10800000">
            <a:off x="110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10">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146" name="Shape 146"/>
        <p:cNvGrpSpPr/>
        <p:nvPr/>
      </p:nvGrpSpPr>
      <p:grpSpPr>
        <a:xfrm>
          <a:off x="0" y="0"/>
          <a:ext cx="0" cy="0"/>
          <a:chOff x="0" y="0"/>
          <a:chExt cx="0" cy="0"/>
        </a:xfrm>
      </p:grpSpPr>
      <p:sp>
        <p:nvSpPr>
          <p:cNvPr id="147" name="Google Shape;147;p5"/>
          <p:cNvSpPr/>
          <p:nvPr/>
        </p:nvSpPr>
        <p:spPr>
          <a:xfrm flipH="1" rot="-5400000">
            <a:off x="11046" y="0"/>
            <a:ext cx="2035307" cy="2035307"/>
          </a:xfrm>
          <a:custGeom>
            <a:rect b="b" l="l" r="r" t="t"/>
            <a:pathLst>
              <a:path extrusionOk="0" h="2035307" w="2035307">
                <a:moveTo>
                  <a:pt x="2035308" y="0"/>
                </a:moveTo>
                <a:lnTo>
                  <a:pt x="0" y="0"/>
                </a:lnTo>
                <a:lnTo>
                  <a:pt x="0" y="2035307"/>
                </a:lnTo>
                <a:lnTo>
                  <a:pt x="2035308" y="2035307"/>
                </a:lnTo>
                <a:lnTo>
                  <a:pt x="2035308" y="0"/>
                </a:lnTo>
                <a:close/>
              </a:path>
            </a:pathLst>
          </a:custGeom>
          <a:blipFill rotWithShape="1">
            <a:blip r:embed="rId3">
              <a:alphaModFix/>
            </a:blip>
            <a:stretch>
              <a:fillRect b="0" l="0" r="0" t="0"/>
            </a:stretch>
          </a:blipFill>
          <a:ln>
            <a:noFill/>
          </a:ln>
        </p:spPr>
      </p:sp>
      <p:sp>
        <p:nvSpPr>
          <p:cNvPr id="148" name="Google Shape;148;p5"/>
          <p:cNvSpPr/>
          <p:nvPr/>
        </p:nvSpPr>
        <p:spPr>
          <a:xfrm flipH="1" rot="5400000">
            <a:off x="16252693" y="8251693"/>
            <a:ext cx="2035307" cy="2035307"/>
          </a:xfrm>
          <a:custGeom>
            <a:rect b="b" l="l" r="r" t="t"/>
            <a:pathLst>
              <a:path extrusionOk="0" h="2035307" w="2035307">
                <a:moveTo>
                  <a:pt x="2035307" y="0"/>
                </a:moveTo>
                <a:lnTo>
                  <a:pt x="0" y="0"/>
                </a:lnTo>
                <a:lnTo>
                  <a:pt x="0" y="2035307"/>
                </a:lnTo>
                <a:lnTo>
                  <a:pt x="2035307" y="2035307"/>
                </a:lnTo>
                <a:lnTo>
                  <a:pt x="2035307" y="0"/>
                </a:lnTo>
                <a:close/>
              </a:path>
            </a:pathLst>
          </a:custGeom>
          <a:blipFill rotWithShape="1">
            <a:blip r:embed="rId3">
              <a:alphaModFix/>
            </a:blip>
            <a:stretch>
              <a:fillRect b="0" l="0" r="0" t="0"/>
            </a:stretch>
          </a:blipFill>
          <a:ln>
            <a:noFill/>
          </a:ln>
        </p:spPr>
      </p:sp>
      <p:sp>
        <p:nvSpPr>
          <p:cNvPr id="149" name="Google Shape;149;p5"/>
          <p:cNvSpPr txBox="1"/>
          <p:nvPr/>
        </p:nvSpPr>
        <p:spPr>
          <a:xfrm>
            <a:off x="1276608" y="2583103"/>
            <a:ext cx="16305807" cy="380047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9000" u="none" cap="none" strike="noStrike">
                <a:solidFill>
                  <a:srgbClr val="FFFFFF"/>
                </a:solidFill>
                <a:latin typeface="Arial"/>
                <a:ea typeface="Arial"/>
                <a:cs typeface="Arial"/>
                <a:sym typeface="Arial"/>
              </a:rPr>
              <a:t>What </a:t>
            </a:r>
            <a:r>
              <a:rPr b="1" i="0" lang="en-US" sz="9000" u="none" cap="none" strike="noStrike">
                <a:solidFill>
                  <a:srgbClr val="CDFE64"/>
                </a:solidFill>
                <a:latin typeface="Arial"/>
                <a:ea typeface="Arial"/>
                <a:cs typeface="Arial"/>
                <a:sym typeface="Arial"/>
              </a:rPr>
              <a:t>curiosities or questions</a:t>
            </a:r>
            <a:r>
              <a:rPr b="1" i="0" lang="en-US" sz="9000" u="none" cap="none" strike="noStrike">
                <a:solidFill>
                  <a:srgbClr val="FFFFFF"/>
                </a:solidFill>
                <a:latin typeface="Arial"/>
                <a:ea typeface="Arial"/>
                <a:cs typeface="Arial"/>
                <a:sym typeface="Arial"/>
              </a:rPr>
              <a:t> do you have about today’s workshop topic?</a:t>
            </a:r>
            <a:endParaRPr/>
          </a:p>
        </p:txBody>
      </p:sp>
      <p:sp>
        <p:nvSpPr>
          <p:cNvPr id="150" name="Google Shape;150;p5"/>
          <p:cNvSpPr/>
          <p:nvPr/>
        </p:nvSpPr>
        <p:spPr>
          <a:xfrm rot="500253">
            <a:off x="12870278" y="5505724"/>
            <a:ext cx="3564006" cy="3525126"/>
          </a:xfrm>
          <a:custGeom>
            <a:rect b="b" l="l" r="r" t="t"/>
            <a:pathLst>
              <a:path extrusionOk="0" h="3525126" w="3564006">
                <a:moveTo>
                  <a:pt x="0" y="0"/>
                </a:moveTo>
                <a:lnTo>
                  <a:pt x="3564006" y="0"/>
                </a:lnTo>
                <a:lnTo>
                  <a:pt x="3564006" y="3525126"/>
                </a:lnTo>
                <a:lnTo>
                  <a:pt x="0" y="3525126"/>
                </a:lnTo>
                <a:lnTo>
                  <a:pt x="0" y="0"/>
                </a:lnTo>
                <a:close/>
              </a:path>
            </a:pathLst>
          </a:custGeom>
          <a:blipFill rotWithShape="1">
            <a:blip r:embed="rId4">
              <a:alphaModFix/>
            </a:blip>
            <a:stretch>
              <a:fillRect b="0" l="0" r="0" t="0"/>
            </a:stretch>
          </a:blipFill>
          <a:ln>
            <a:noFill/>
          </a:ln>
        </p:spPr>
      </p:sp>
      <p:sp>
        <p:nvSpPr>
          <p:cNvPr id="151" name="Google Shape;151;p5"/>
          <p:cNvSpPr txBox="1"/>
          <p:nvPr/>
        </p:nvSpPr>
        <p:spPr>
          <a:xfrm>
            <a:off x="1421937" y="6689802"/>
            <a:ext cx="12002080" cy="10998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3200" u="none" cap="none" strike="noStrike">
                <a:solidFill>
                  <a:srgbClr val="FFFFFF"/>
                </a:solidFill>
                <a:latin typeface="Sansita"/>
                <a:ea typeface="Sansita"/>
                <a:cs typeface="Sansita"/>
                <a:sym typeface="Sansita"/>
              </a:rPr>
              <a:t>Grab a post-it  and feel free to write down a question or something you'd like to explore during our session today.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155" name="Shape 155"/>
        <p:cNvGrpSpPr/>
        <p:nvPr/>
      </p:nvGrpSpPr>
      <p:grpSpPr>
        <a:xfrm>
          <a:off x="0" y="0"/>
          <a:ext cx="0" cy="0"/>
          <a:chOff x="0" y="0"/>
          <a:chExt cx="0" cy="0"/>
        </a:xfrm>
      </p:grpSpPr>
      <p:sp>
        <p:nvSpPr>
          <p:cNvPr id="156" name="Google Shape;156;p6"/>
          <p:cNvSpPr/>
          <p:nvPr/>
        </p:nvSpPr>
        <p:spPr>
          <a:xfrm flipH="1" rot="10800000">
            <a:off x="110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157" name="Google Shape;157;p6"/>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158" name="Google Shape;158;p6"/>
          <p:cNvSpPr/>
          <p:nvPr/>
        </p:nvSpPr>
        <p:spPr>
          <a:xfrm>
            <a:off x="10881675" y="6024625"/>
            <a:ext cx="4346232" cy="4241198"/>
          </a:xfrm>
          <a:custGeom>
            <a:rect b="b" l="l" r="r" t="t"/>
            <a:pathLst>
              <a:path extrusionOk="0" h="4241198" w="4346232">
                <a:moveTo>
                  <a:pt x="0" y="0"/>
                </a:moveTo>
                <a:lnTo>
                  <a:pt x="4346232" y="0"/>
                </a:lnTo>
                <a:lnTo>
                  <a:pt x="4346232" y="4241199"/>
                </a:lnTo>
                <a:lnTo>
                  <a:pt x="0" y="4241199"/>
                </a:lnTo>
                <a:lnTo>
                  <a:pt x="0" y="0"/>
                </a:lnTo>
                <a:close/>
              </a:path>
            </a:pathLst>
          </a:custGeom>
          <a:blipFill rotWithShape="1">
            <a:blip r:embed="rId4">
              <a:alphaModFix/>
            </a:blip>
            <a:stretch>
              <a:fillRect b="0" l="0" r="0" t="0"/>
            </a:stretch>
          </a:blipFill>
          <a:ln>
            <a:noFill/>
          </a:ln>
        </p:spPr>
      </p:sp>
      <p:sp>
        <p:nvSpPr>
          <p:cNvPr id="159" name="Google Shape;159;p6"/>
          <p:cNvSpPr/>
          <p:nvPr/>
        </p:nvSpPr>
        <p:spPr>
          <a:xfrm>
            <a:off x="7536989" y="6643221"/>
            <a:ext cx="3344686" cy="3643779"/>
          </a:xfrm>
          <a:custGeom>
            <a:rect b="b" l="l" r="r" t="t"/>
            <a:pathLst>
              <a:path extrusionOk="0" h="3643779" w="3344686">
                <a:moveTo>
                  <a:pt x="0" y="0"/>
                </a:moveTo>
                <a:lnTo>
                  <a:pt x="3344686" y="0"/>
                </a:lnTo>
                <a:lnTo>
                  <a:pt x="3344686" y="3643779"/>
                </a:lnTo>
                <a:lnTo>
                  <a:pt x="0" y="3643779"/>
                </a:lnTo>
                <a:lnTo>
                  <a:pt x="0" y="0"/>
                </a:lnTo>
                <a:close/>
              </a:path>
            </a:pathLst>
          </a:custGeom>
          <a:blipFill rotWithShape="1">
            <a:blip r:embed="rId5">
              <a:alphaModFix/>
            </a:blip>
            <a:stretch>
              <a:fillRect b="0" l="0" r="0" t="0"/>
            </a:stretch>
          </a:blipFill>
          <a:ln>
            <a:noFill/>
          </a:ln>
        </p:spPr>
      </p:sp>
      <p:sp>
        <p:nvSpPr>
          <p:cNvPr id="160" name="Google Shape;160;p6"/>
          <p:cNvSpPr/>
          <p:nvPr/>
        </p:nvSpPr>
        <p:spPr>
          <a:xfrm>
            <a:off x="15070734" y="6342870"/>
            <a:ext cx="2721449" cy="3944130"/>
          </a:xfrm>
          <a:custGeom>
            <a:rect b="b" l="l" r="r" t="t"/>
            <a:pathLst>
              <a:path extrusionOk="0" h="3944130" w="2721449">
                <a:moveTo>
                  <a:pt x="0" y="0"/>
                </a:moveTo>
                <a:lnTo>
                  <a:pt x="2721450" y="0"/>
                </a:lnTo>
                <a:lnTo>
                  <a:pt x="2721450" y="3944130"/>
                </a:lnTo>
                <a:lnTo>
                  <a:pt x="0" y="3944130"/>
                </a:lnTo>
                <a:lnTo>
                  <a:pt x="0" y="0"/>
                </a:lnTo>
                <a:close/>
              </a:path>
            </a:pathLst>
          </a:custGeom>
          <a:blipFill rotWithShape="1">
            <a:blip r:embed="rId6">
              <a:alphaModFix/>
            </a:blip>
            <a:stretch>
              <a:fillRect b="0" l="0" r="0" t="0"/>
            </a:stretch>
          </a:blipFill>
          <a:ln>
            <a:noFill/>
          </a:ln>
        </p:spPr>
      </p:sp>
      <p:sp>
        <p:nvSpPr>
          <p:cNvPr id="161" name="Google Shape;161;p6"/>
          <p:cNvSpPr/>
          <p:nvPr/>
        </p:nvSpPr>
        <p:spPr>
          <a:xfrm>
            <a:off x="4547032" y="6622044"/>
            <a:ext cx="2846703" cy="3643779"/>
          </a:xfrm>
          <a:custGeom>
            <a:rect b="b" l="l" r="r" t="t"/>
            <a:pathLst>
              <a:path extrusionOk="0" h="3643779" w="2846703">
                <a:moveTo>
                  <a:pt x="0" y="0"/>
                </a:moveTo>
                <a:lnTo>
                  <a:pt x="2846703" y="0"/>
                </a:lnTo>
                <a:lnTo>
                  <a:pt x="2846703" y="3643780"/>
                </a:lnTo>
                <a:lnTo>
                  <a:pt x="0" y="3643780"/>
                </a:lnTo>
                <a:lnTo>
                  <a:pt x="0" y="0"/>
                </a:lnTo>
                <a:close/>
              </a:path>
            </a:pathLst>
          </a:custGeom>
          <a:blipFill rotWithShape="1">
            <a:blip r:embed="rId7">
              <a:alphaModFix/>
            </a:blip>
            <a:stretch>
              <a:fillRect b="0" l="0" r="0" t="0"/>
            </a:stretch>
          </a:blipFill>
          <a:ln>
            <a:noFill/>
          </a:ln>
        </p:spPr>
      </p:sp>
      <p:sp>
        <p:nvSpPr>
          <p:cNvPr id="162" name="Google Shape;162;p6"/>
          <p:cNvSpPr/>
          <p:nvPr/>
        </p:nvSpPr>
        <p:spPr>
          <a:xfrm>
            <a:off x="1486377" y="6315549"/>
            <a:ext cx="3253907" cy="3944130"/>
          </a:xfrm>
          <a:custGeom>
            <a:rect b="b" l="l" r="r" t="t"/>
            <a:pathLst>
              <a:path extrusionOk="0" h="3944130" w="3253907">
                <a:moveTo>
                  <a:pt x="0" y="0"/>
                </a:moveTo>
                <a:lnTo>
                  <a:pt x="3253907" y="0"/>
                </a:lnTo>
                <a:lnTo>
                  <a:pt x="3253907" y="3944130"/>
                </a:lnTo>
                <a:lnTo>
                  <a:pt x="0" y="3944130"/>
                </a:lnTo>
                <a:lnTo>
                  <a:pt x="0" y="0"/>
                </a:lnTo>
                <a:close/>
              </a:path>
            </a:pathLst>
          </a:custGeom>
          <a:blipFill rotWithShape="1">
            <a:blip r:embed="rId8">
              <a:alphaModFix/>
            </a:blip>
            <a:stretch>
              <a:fillRect b="0" l="0" r="0" t="0"/>
            </a:stretch>
          </a:blipFill>
          <a:ln>
            <a:noFill/>
          </a:ln>
        </p:spPr>
      </p:sp>
      <p:sp>
        <p:nvSpPr>
          <p:cNvPr id="163" name="Google Shape;163;p6"/>
          <p:cNvSpPr txBox="1"/>
          <p:nvPr/>
        </p:nvSpPr>
        <p:spPr>
          <a:xfrm>
            <a:off x="1238469" y="1903240"/>
            <a:ext cx="16305807" cy="380047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9000" u="none" cap="none" strike="noStrike">
                <a:solidFill>
                  <a:srgbClr val="FFFFFF"/>
                </a:solidFill>
                <a:latin typeface="Arial"/>
                <a:ea typeface="Arial"/>
                <a:cs typeface="Arial"/>
                <a:sym typeface="Arial"/>
              </a:rPr>
              <a:t>Interactive exercise: </a:t>
            </a:r>
            <a:endParaRPr/>
          </a:p>
          <a:p>
            <a:pPr indent="0" lvl="0" marL="0" marR="0" rtl="0" algn="l">
              <a:lnSpc>
                <a:spcPct val="110000"/>
              </a:lnSpc>
              <a:spcBef>
                <a:spcPts val="0"/>
              </a:spcBef>
              <a:spcAft>
                <a:spcPts val="0"/>
              </a:spcAft>
              <a:buNone/>
            </a:pPr>
            <a:r>
              <a:rPr b="1" i="0" lang="en-US" sz="9000" u="none" cap="none" strike="noStrike">
                <a:solidFill>
                  <a:srgbClr val="FFFFFF"/>
                </a:solidFill>
                <a:latin typeface="Arial"/>
                <a:ea typeface="Arial"/>
                <a:cs typeface="Arial"/>
                <a:sym typeface="Arial"/>
              </a:rPr>
              <a:t>explaining </a:t>
            </a:r>
            <a:r>
              <a:rPr b="1" i="0" lang="en-US" sz="9000" u="none" cap="none" strike="noStrike">
                <a:solidFill>
                  <a:srgbClr val="CDFE64"/>
                </a:solidFill>
                <a:latin typeface="Arial"/>
                <a:ea typeface="Arial"/>
                <a:cs typeface="Arial"/>
                <a:sym typeface="Arial"/>
              </a:rPr>
              <a:t>life on earth</a:t>
            </a:r>
            <a:r>
              <a:rPr b="1" i="0" lang="en-US" sz="9000" u="none" cap="none" strike="noStrike">
                <a:solidFill>
                  <a:srgbClr val="FFFFFF"/>
                </a:solidFill>
                <a:latin typeface="Arial"/>
                <a:ea typeface="Arial"/>
                <a:cs typeface="Arial"/>
                <a:sym typeface="Arial"/>
              </a:rPr>
              <a:t> to friendly aliens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167" name="Shape 167"/>
        <p:cNvGrpSpPr/>
        <p:nvPr/>
      </p:nvGrpSpPr>
      <p:grpSpPr>
        <a:xfrm>
          <a:off x="0" y="0"/>
          <a:ext cx="0" cy="0"/>
          <a:chOff x="0" y="0"/>
          <a:chExt cx="0" cy="0"/>
        </a:xfrm>
      </p:grpSpPr>
      <p:sp>
        <p:nvSpPr>
          <p:cNvPr id="168" name="Google Shape;168;p7"/>
          <p:cNvSpPr/>
          <p:nvPr/>
        </p:nvSpPr>
        <p:spPr>
          <a:xfrm flipH="1" rot="10800000">
            <a:off x="11046" y="82406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169" name="Google Shape;169;p7"/>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170" name="Google Shape;170;p7"/>
          <p:cNvSpPr/>
          <p:nvPr/>
        </p:nvSpPr>
        <p:spPr>
          <a:xfrm>
            <a:off x="9405110" y="6501372"/>
            <a:ext cx="3733823" cy="3640478"/>
          </a:xfrm>
          <a:custGeom>
            <a:rect b="b" l="l" r="r" t="t"/>
            <a:pathLst>
              <a:path extrusionOk="0" h="3640478" w="3733823">
                <a:moveTo>
                  <a:pt x="0" y="0"/>
                </a:moveTo>
                <a:lnTo>
                  <a:pt x="3733824" y="0"/>
                </a:lnTo>
                <a:lnTo>
                  <a:pt x="3733824" y="3640477"/>
                </a:lnTo>
                <a:lnTo>
                  <a:pt x="0" y="3640477"/>
                </a:lnTo>
                <a:lnTo>
                  <a:pt x="0" y="0"/>
                </a:lnTo>
                <a:close/>
              </a:path>
            </a:pathLst>
          </a:custGeom>
          <a:blipFill rotWithShape="1">
            <a:blip r:embed="rId4">
              <a:alphaModFix/>
            </a:blip>
            <a:stretch>
              <a:fillRect b="0" l="0" r="0" t="0"/>
            </a:stretch>
          </a:blipFill>
          <a:ln>
            <a:noFill/>
          </a:ln>
        </p:spPr>
      </p:sp>
      <p:sp>
        <p:nvSpPr>
          <p:cNvPr id="171" name="Google Shape;171;p7"/>
          <p:cNvSpPr txBox="1"/>
          <p:nvPr/>
        </p:nvSpPr>
        <p:spPr>
          <a:xfrm>
            <a:off x="1390027" y="2283637"/>
            <a:ext cx="16305807" cy="2682876"/>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9500" u="none" cap="none" strike="noStrike">
                <a:solidFill>
                  <a:srgbClr val="FFFFFF"/>
                </a:solidFill>
                <a:latin typeface="Arial"/>
                <a:ea typeface="Arial"/>
                <a:cs typeface="Arial"/>
                <a:sym typeface="Arial"/>
              </a:rPr>
              <a:t>Let’s talk about </a:t>
            </a:r>
            <a:endParaRPr/>
          </a:p>
          <a:p>
            <a:pPr indent="0" lvl="0" marL="0" marR="0" rtl="0" algn="l">
              <a:lnSpc>
                <a:spcPct val="110000"/>
              </a:lnSpc>
              <a:spcBef>
                <a:spcPts val="0"/>
              </a:spcBef>
              <a:spcAft>
                <a:spcPts val="0"/>
              </a:spcAft>
              <a:buNone/>
            </a:pPr>
            <a:r>
              <a:rPr b="1" i="0" lang="en-US" sz="9500" u="none" cap="none" strike="noStrike">
                <a:solidFill>
                  <a:srgbClr val="CDFE64"/>
                </a:solidFill>
                <a:latin typeface="Arial"/>
                <a:ea typeface="Arial"/>
                <a:cs typeface="Arial"/>
                <a:sym typeface="Arial"/>
              </a:rPr>
              <a:t>gender stereotypes</a:t>
            </a:r>
            <a:r>
              <a:rPr b="1" i="0" lang="en-US" sz="9500" u="none" cap="none" strike="noStrike">
                <a:solidFill>
                  <a:srgbClr val="FFFFFF"/>
                </a:solidFill>
                <a:latin typeface="Arial"/>
                <a:ea typeface="Arial"/>
                <a:cs typeface="Arial"/>
                <a:sym typeface="Arial"/>
              </a:rPr>
              <a:t>! </a:t>
            </a:r>
            <a:endParaRPr/>
          </a:p>
        </p:txBody>
      </p:sp>
      <p:sp>
        <p:nvSpPr>
          <p:cNvPr id="172" name="Google Shape;172;p7"/>
          <p:cNvSpPr txBox="1"/>
          <p:nvPr/>
        </p:nvSpPr>
        <p:spPr>
          <a:xfrm>
            <a:off x="1560531" y="5401552"/>
            <a:ext cx="12002080" cy="10998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3200" u="none" cap="none" strike="noStrike">
                <a:solidFill>
                  <a:srgbClr val="FFFFFF"/>
                </a:solidFill>
                <a:latin typeface="Sansita"/>
                <a:ea typeface="Sansita"/>
                <a:cs typeface="Sansita"/>
                <a:sym typeface="Sansita"/>
              </a:rPr>
              <a:t>...imaginary boxes where we place men and women, with preset ideas about how they should be</a:t>
            </a:r>
            <a:endParaRPr/>
          </a:p>
        </p:txBody>
      </p:sp>
      <p:sp>
        <p:nvSpPr>
          <p:cNvPr id="173" name="Google Shape;173;p7"/>
          <p:cNvSpPr/>
          <p:nvPr/>
        </p:nvSpPr>
        <p:spPr>
          <a:xfrm>
            <a:off x="13562611" y="6501372"/>
            <a:ext cx="3733823" cy="3640478"/>
          </a:xfrm>
          <a:custGeom>
            <a:rect b="b" l="l" r="r" t="t"/>
            <a:pathLst>
              <a:path extrusionOk="0" h="3640478" w="3733823">
                <a:moveTo>
                  <a:pt x="0" y="0"/>
                </a:moveTo>
                <a:lnTo>
                  <a:pt x="3733824" y="0"/>
                </a:lnTo>
                <a:lnTo>
                  <a:pt x="3733824" y="3640477"/>
                </a:lnTo>
                <a:lnTo>
                  <a:pt x="0" y="3640477"/>
                </a:lnTo>
                <a:lnTo>
                  <a:pt x="0" y="0"/>
                </a:lnTo>
                <a:close/>
              </a:path>
            </a:pathLst>
          </a:custGeom>
          <a:blipFill rotWithShape="1">
            <a:blip r:embed="rId4">
              <a:alphaModFix/>
            </a:blip>
            <a:stretch>
              <a:fillRect b="0" l="0" r="0" t="0"/>
            </a:stretch>
          </a:blipFill>
          <a:ln>
            <a:noFill/>
          </a:ln>
        </p:spPr>
      </p:sp>
      <p:sp>
        <p:nvSpPr>
          <p:cNvPr id="174" name="Google Shape;174;p7"/>
          <p:cNvSpPr txBox="1"/>
          <p:nvPr/>
        </p:nvSpPr>
        <p:spPr>
          <a:xfrm rot="-373856">
            <a:off x="11269300" y="8405250"/>
            <a:ext cx="1466850" cy="5969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499" u="none" cap="none" strike="noStrike">
                <a:solidFill>
                  <a:srgbClr val="CDFE64"/>
                </a:solidFill>
                <a:latin typeface="Arial"/>
                <a:ea typeface="Arial"/>
                <a:cs typeface="Arial"/>
                <a:sym typeface="Arial"/>
              </a:rPr>
              <a:t>women</a:t>
            </a:r>
            <a:endParaRPr/>
          </a:p>
        </p:txBody>
      </p:sp>
      <p:sp>
        <p:nvSpPr>
          <p:cNvPr id="175" name="Google Shape;175;p7"/>
          <p:cNvSpPr txBox="1"/>
          <p:nvPr/>
        </p:nvSpPr>
        <p:spPr>
          <a:xfrm rot="-373856">
            <a:off x="15450347" y="8333170"/>
            <a:ext cx="1466850" cy="5969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499" u="none" cap="none" strike="noStrike">
                <a:solidFill>
                  <a:srgbClr val="CDFE64"/>
                </a:solidFill>
                <a:latin typeface="Arial"/>
                <a:ea typeface="Arial"/>
                <a:cs typeface="Arial"/>
                <a:sym typeface="Arial"/>
              </a:rPr>
              <a:t>men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179" name="Shape 179"/>
        <p:cNvGrpSpPr/>
        <p:nvPr/>
      </p:nvGrpSpPr>
      <p:grpSpPr>
        <a:xfrm>
          <a:off x="0" y="0"/>
          <a:ext cx="0" cy="0"/>
          <a:chOff x="0" y="0"/>
          <a:chExt cx="0" cy="0"/>
        </a:xfrm>
      </p:grpSpPr>
      <p:sp>
        <p:nvSpPr>
          <p:cNvPr id="180" name="Google Shape;180;p8"/>
          <p:cNvSpPr/>
          <p:nvPr/>
        </p:nvSpPr>
        <p:spPr>
          <a:xfrm flipH="1" rot="10800000">
            <a:off x="11046" y="8251693"/>
            <a:ext cx="2035307" cy="2035307"/>
          </a:xfrm>
          <a:custGeom>
            <a:rect b="b" l="l" r="r" t="t"/>
            <a:pathLst>
              <a:path extrusionOk="0" h="2035307" w="2035307">
                <a:moveTo>
                  <a:pt x="2035308" y="0"/>
                </a:moveTo>
                <a:lnTo>
                  <a:pt x="0" y="0"/>
                </a:lnTo>
                <a:lnTo>
                  <a:pt x="0" y="2035307"/>
                </a:lnTo>
                <a:lnTo>
                  <a:pt x="2035308" y="2035307"/>
                </a:lnTo>
                <a:lnTo>
                  <a:pt x="2035308" y="0"/>
                </a:lnTo>
                <a:close/>
              </a:path>
            </a:pathLst>
          </a:custGeom>
          <a:blipFill rotWithShape="1">
            <a:blip r:embed="rId3">
              <a:alphaModFix/>
            </a:blip>
            <a:stretch>
              <a:fillRect b="0" l="0" r="0" t="0"/>
            </a:stretch>
          </a:blipFill>
          <a:ln>
            <a:noFill/>
          </a:ln>
        </p:spPr>
      </p:sp>
      <p:sp>
        <p:nvSpPr>
          <p:cNvPr id="181" name="Google Shape;181;p8"/>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182" name="Google Shape;182;p8"/>
          <p:cNvSpPr/>
          <p:nvPr/>
        </p:nvSpPr>
        <p:spPr>
          <a:xfrm rot="-608921">
            <a:off x="12446672" y="1776626"/>
            <a:ext cx="4469371" cy="3972153"/>
          </a:xfrm>
          <a:custGeom>
            <a:rect b="b" l="l" r="r" t="t"/>
            <a:pathLst>
              <a:path extrusionOk="0" h="3972153" w="4469371">
                <a:moveTo>
                  <a:pt x="0" y="0"/>
                </a:moveTo>
                <a:lnTo>
                  <a:pt x="4469370" y="0"/>
                </a:lnTo>
                <a:lnTo>
                  <a:pt x="4469370" y="3972154"/>
                </a:lnTo>
                <a:lnTo>
                  <a:pt x="0" y="3972154"/>
                </a:lnTo>
                <a:lnTo>
                  <a:pt x="0" y="0"/>
                </a:lnTo>
                <a:close/>
              </a:path>
            </a:pathLst>
          </a:custGeom>
          <a:blipFill rotWithShape="1">
            <a:blip r:embed="rId4">
              <a:alphaModFix/>
            </a:blip>
            <a:stretch>
              <a:fillRect b="0" l="0" r="0" t="0"/>
            </a:stretch>
          </a:blipFill>
          <a:ln>
            <a:noFill/>
          </a:ln>
        </p:spPr>
      </p:sp>
      <p:sp>
        <p:nvSpPr>
          <p:cNvPr id="183" name="Google Shape;183;p8"/>
          <p:cNvSpPr txBox="1"/>
          <p:nvPr/>
        </p:nvSpPr>
        <p:spPr>
          <a:xfrm>
            <a:off x="2847935" y="2313634"/>
            <a:ext cx="12706548" cy="300291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10699" u="none" cap="none" strike="noStrike">
                <a:solidFill>
                  <a:srgbClr val="CDFE64"/>
                </a:solidFill>
                <a:latin typeface="Arial"/>
                <a:ea typeface="Arial"/>
                <a:cs typeface="Arial"/>
                <a:sym typeface="Arial"/>
              </a:rPr>
              <a:t>Why talk</a:t>
            </a:r>
            <a:r>
              <a:rPr b="1" i="0" lang="en-US" sz="10699" u="none" cap="none" strike="noStrike">
                <a:solidFill>
                  <a:srgbClr val="FFFFFF"/>
                </a:solidFill>
                <a:latin typeface="Arial"/>
                <a:ea typeface="Arial"/>
                <a:cs typeface="Arial"/>
                <a:sym typeface="Arial"/>
              </a:rPr>
              <a:t> </a:t>
            </a:r>
            <a:endParaRPr/>
          </a:p>
          <a:p>
            <a:pPr indent="0" lvl="0" marL="0" marR="0" rtl="0" algn="ctr">
              <a:lnSpc>
                <a:spcPct val="110000"/>
              </a:lnSpc>
              <a:spcBef>
                <a:spcPts val="0"/>
              </a:spcBef>
              <a:spcAft>
                <a:spcPts val="0"/>
              </a:spcAft>
              <a:buNone/>
            </a:pPr>
            <a:r>
              <a:rPr b="1" i="0" lang="en-US" sz="10699" u="none" cap="none" strike="noStrike">
                <a:solidFill>
                  <a:srgbClr val="FFFFFF"/>
                </a:solidFill>
                <a:latin typeface="Arial"/>
                <a:ea typeface="Arial"/>
                <a:cs typeface="Arial"/>
                <a:sym typeface="Arial"/>
              </a:rPr>
              <a:t>about this </a:t>
            </a:r>
            <a:endParaRPr/>
          </a:p>
        </p:txBody>
      </p:sp>
      <p:sp>
        <p:nvSpPr>
          <p:cNvPr id="184" name="Google Shape;184;p8"/>
          <p:cNvSpPr txBox="1"/>
          <p:nvPr/>
        </p:nvSpPr>
        <p:spPr>
          <a:xfrm>
            <a:off x="2046354" y="6179918"/>
            <a:ext cx="14284401" cy="27857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US" sz="3200" u="none" cap="none" strike="noStrike">
                <a:solidFill>
                  <a:srgbClr val="FFFFFF"/>
                </a:solidFill>
                <a:latin typeface="Sansita"/>
                <a:ea typeface="Sansita"/>
                <a:cs typeface="Sansita"/>
                <a:sym typeface="Sansita"/>
              </a:rPr>
              <a:t>When people are forced into boxes, it limits their ability to reach their full potential. Every person is unique and complex and deserves to be respected for who they truly are.</a:t>
            </a:r>
            <a:endParaRPr/>
          </a:p>
          <a:p>
            <a:pPr indent="0" lvl="0" marL="0" marR="0" rtl="0" algn="ctr">
              <a:lnSpc>
                <a:spcPct val="140000"/>
              </a:lnSpc>
              <a:spcBef>
                <a:spcPts val="0"/>
              </a:spcBef>
              <a:spcAft>
                <a:spcPts val="0"/>
              </a:spcAft>
              <a:buNone/>
            </a:pPr>
            <a:r>
              <a:t/>
            </a:r>
            <a:endParaRPr b="0" i="1" sz="3200" u="none" cap="none" strike="noStrike">
              <a:solidFill>
                <a:srgbClr val="FFFFFF"/>
              </a:solidFill>
              <a:latin typeface="Sansita"/>
              <a:ea typeface="Sansita"/>
              <a:cs typeface="Sansita"/>
              <a:sym typeface="Sansita"/>
            </a:endParaRPr>
          </a:p>
          <a:p>
            <a:pPr indent="0" lvl="0" marL="0" marR="0" rtl="0" algn="ctr">
              <a:lnSpc>
                <a:spcPct val="140000"/>
              </a:lnSpc>
              <a:spcBef>
                <a:spcPts val="0"/>
              </a:spcBef>
              <a:spcAft>
                <a:spcPts val="0"/>
              </a:spcAft>
              <a:buNone/>
            </a:pPr>
            <a:r>
              <a:rPr b="0" i="1" lang="en-US" sz="3200" u="none" cap="none" strike="noStrike">
                <a:solidFill>
                  <a:srgbClr val="FFFFFF"/>
                </a:solidFill>
                <a:latin typeface="Sansita"/>
                <a:ea typeface="Sansita"/>
                <a:cs typeface="Sansita"/>
                <a:sym typeface="Sansita"/>
              </a:rPr>
              <a:t>That's why we talk about 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56D2"/>
        </a:solidFill>
      </p:bgPr>
    </p:bg>
    <p:spTree>
      <p:nvGrpSpPr>
        <p:cNvPr id="188" name="Shape 188"/>
        <p:cNvGrpSpPr/>
        <p:nvPr/>
      </p:nvGrpSpPr>
      <p:grpSpPr>
        <a:xfrm>
          <a:off x="0" y="0"/>
          <a:ext cx="0" cy="0"/>
          <a:chOff x="0" y="0"/>
          <a:chExt cx="0" cy="0"/>
        </a:xfrm>
      </p:grpSpPr>
      <p:sp>
        <p:nvSpPr>
          <p:cNvPr id="189" name="Google Shape;189;p9"/>
          <p:cNvSpPr/>
          <p:nvPr/>
        </p:nvSpPr>
        <p:spPr>
          <a:xfrm flipH="1" rot="10800000">
            <a:off x="11046" y="8251693"/>
            <a:ext cx="2035307" cy="2035307"/>
          </a:xfrm>
          <a:custGeom>
            <a:rect b="b" l="l" r="r" t="t"/>
            <a:pathLst>
              <a:path extrusionOk="0" h="2035307" w="2035307">
                <a:moveTo>
                  <a:pt x="2035308" y="0"/>
                </a:moveTo>
                <a:lnTo>
                  <a:pt x="0" y="0"/>
                </a:lnTo>
                <a:lnTo>
                  <a:pt x="0" y="2035307"/>
                </a:lnTo>
                <a:lnTo>
                  <a:pt x="2035308" y="2035307"/>
                </a:lnTo>
                <a:lnTo>
                  <a:pt x="2035308" y="0"/>
                </a:lnTo>
                <a:close/>
              </a:path>
            </a:pathLst>
          </a:custGeom>
          <a:blipFill rotWithShape="1">
            <a:blip r:embed="rId3">
              <a:alphaModFix/>
            </a:blip>
            <a:stretch>
              <a:fillRect b="0" l="0" r="0" t="0"/>
            </a:stretch>
          </a:blipFill>
          <a:ln>
            <a:noFill/>
          </a:ln>
        </p:spPr>
      </p:sp>
      <p:sp>
        <p:nvSpPr>
          <p:cNvPr id="190" name="Google Shape;190;p9"/>
          <p:cNvSpPr/>
          <p:nvPr/>
        </p:nvSpPr>
        <p:spPr>
          <a:xfrm flipH="1">
            <a:off x="16241646" y="11046"/>
            <a:ext cx="2035307" cy="2035307"/>
          </a:xfrm>
          <a:custGeom>
            <a:rect b="b" l="l" r="r" t="t"/>
            <a:pathLst>
              <a:path extrusionOk="0" h="2035307" w="2035307">
                <a:moveTo>
                  <a:pt x="2035308" y="0"/>
                </a:moveTo>
                <a:lnTo>
                  <a:pt x="0" y="0"/>
                </a:lnTo>
                <a:lnTo>
                  <a:pt x="0" y="2035308"/>
                </a:lnTo>
                <a:lnTo>
                  <a:pt x="2035308" y="2035308"/>
                </a:lnTo>
                <a:lnTo>
                  <a:pt x="2035308" y="0"/>
                </a:lnTo>
                <a:close/>
              </a:path>
            </a:pathLst>
          </a:custGeom>
          <a:blipFill rotWithShape="1">
            <a:blip r:embed="rId3">
              <a:alphaModFix/>
            </a:blip>
            <a:stretch>
              <a:fillRect b="0" l="0" r="0" t="0"/>
            </a:stretch>
          </a:blipFill>
          <a:ln>
            <a:noFill/>
          </a:ln>
        </p:spPr>
      </p:sp>
      <p:sp>
        <p:nvSpPr>
          <p:cNvPr id="191" name="Google Shape;191;p9"/>
          <p:cNvSpPr/>
          <p:nvPr/>
        </p:nvSpPr>
        <p:spPr>
          <a:xfrm rot="10800000">
            <a:off x="6054553" y="1832067"/>
            <a:ext cx="3089103" cy="3089103"/>
          </a:xfrm>
          <a:custGeom>
            <a:rect b="b" l="l" r="r" t="t"/>
            <a:pathLst>
              <a:path extrusionOk="0" h="3089103" w="3089103">
                <a:moveTo>
                  <a:pt x="0" y="0"/>
                </a:moveTo>
                <a:lnTo>
                  <a:pt x="3089103" y="0"/>
                </a:lnTo>
                <a:lnTo>
                  <a:pt x="3089103" y="3089103"/>
                </a:lnTo>
                <a:lnTo>
                  <a:pt x="0" y="3089103"/>
                </a:lnTo>
                <a:lnTo>
                  <a:pt x="0" y="0"/>
                </a:lnTo>
                <a:close/>
              </a:path>
            </a:pathLst>
          </a:custGeom>
          <a:blipFill rotWithShape="1">
            <a:blip r:embed="rId4">
              <a:alphaModFix/>
            </a:blip>
            <a:stretch>
              <a:fillRect b="0" l="0" r="0" t="0"/>
            </a:stretch>
          </a:blipFill>
          <a:ln>
            <a:noFill/>
          </a:ln>
        </p:spPr>
      </p:sp>
      <p:sp>
        <p:nvSpPr>
          <p:cNvPr id="192" name="Google Shape;192;p9"/>
          <p:cNvSpPr/>
          <p:nvPr/>
        </p:nvSpPr>
        <p:spPr>
          <a:xfrm rot="-5400000">
            <a:off x="9648481" y="1832067"/>
            <a:ext cx="3089103" cy="3089103"/>
          </a:xfrm>
          <a:custGeom>
            <a:rect b="b" l="l" r="r" t="t"/>
            <a:pathLst>
              <a:path extrusionOk="0" h="3089103" w="3089103">
                <a:moveTo>
                  <a:pt x="0" y="0"/>
                </a:moveTo>
                <a:lnTo>
                  <a:pt x="3089103" y="0"/>
                </a:lnTo>
                <a:lnTo>
                  <a:pt x="3089103" y="3089103"/>
                </a:lnTo>
                <a:lnTo>
                  <a:pt x="0" y="3089103"/>
                </a:lnTo>
                <a:lnTo>
                  <a:pt x="0" y="0"/>
                </a:lnTo>
                <a:close/>
              </a:path>
            </a:pathLst>
          </a:custGeom>
          <a:blipFill rotWithShape="1">
            <a:blip r:embed="rId4">
              <a:alphaModFix/>
            </a:blip>
            <a:stretch>
              <a:fillRect b="0" l="0" r="0" t="0"/>
            </a:stretch>
          </a:blipFill>
          <a:ln>
            <a:noFill/>
          </a:ln>
        </p:spPr>
      </p:sp>
      <p:sp>
        <p:nvSpPr>
          <p:cNvPr id="193" name="Google Shape;193;p9"/>
          <p:cNvSpPr/>
          <p:nvPr/>
        </p:nvSpPr>
        <p:spPr>
          <a:xfrm>
            <a:off x="9648481" y="5365830"/>
            <a:ext cx="3089103" cy="3089103"/>
          </a:xfrm>
          <a:custGeom>
            <a:rect b="b" l="l" r="r" t="t"/>
            <a:pathLst>
              <a:path extrusionOk="0" h="3089103" w="3089103">
                <a:moveTo>
                  <a:pt x="0" y="0"/>
                </a:moveTo>
                <a:lnTo>
                  <a:pt x="3089103" y="0"/>
                </a:lnTo>
                <a:lnTo>
                  <a:pt x="3089103" y="3089103"/>
                </a:lnTo>
                <a:lnTo>
                  <a:pt x="0" y="3089103"/>
                </a:lnTo>
                <a:lnTo>
                  <a:pt x="0" y="0"/>
                </a:lnTo>
                <a:close/>
              </a:path>
            </a:pathLst>
          </a:custGeom>
          <a:blipFill rotWithShape="1">
            <a:blip r:embed="rId4">
              <a:alphaModFix/>
            </a:blip>
            <a:stretch>
              <a:fillRect b="0" l="0" r="0" t="0"/>
            </a:stretch>
          </a:blipFill>
          <a:ln>
            <a:noFill/>
          </a:ln>
        </p:spPr>
      </p:sp>
      <p:sp>
        <p:nvSpPr>
          <p:cNvPr id="194" name="Google Shape;194;p9"/>
          <p:cNvSpPr/>
          <p:nvPr/>
        </p:nvSpPr>
        <p:spPr>
          <a:xfrm rot="5400000">
            <a:off x="6054553" y="5365830"/>
            <a:ext cx="3089103" cy="3089103"/>
          </a:xfrm>
          <a:custGeom>
            <a:rect b="b" l="l" r="r" t="t"/>
            <a:pathLst>
              <a:path extrusionOk="0" h="3089103" w="3089103">
                <a:moveTo>
                  <a:pt x="0" y="0"/>
                </a:moveTo>
                <a:lnTo>
                  <a:pt x="3089103" y="0"/>
                </a:lnTo>
                <a:lnTo>
                  <a:pt x="3089103" y="3089103"/>
                </a:lnTo>
                <a:lnTo>
                  <a:pt x="0" y="3089103"/>
                </a:lnTo>
                <a:lnTo>
                  <a:pt x="0" y="0"/>
                </a:lnTo>
                <a:close/>
              </a:path>
            </a:pathLst>
          </a:custGeom>
          <a:blipFill rotWithShape="1">
            <a:blip r:embed="rId4">
              <a:alphaModFix/>
            </a:blip>
            <a:stretch>
              <a:fillRect b="0" l="0" r="0" t="0"/>
            </a:stretch>
          </a:blipFill>
          <a:ln>
            <a:noFill/>
          </a:ln>
        </p:spPr>
      </p:sp>
      <p:sp>
        <p:nvSpPr>
          <p:cNvPr id="195" name="Google Shape;195;p9"/>
          <p:cNvSpPr txBox="1"/>
          <p:nvPr/>
        </p:nvSpPr>
        <p:spPr>
          <a:xfrm>
            <a:off x="3063896" y="981075"/>
            <a:ext cx="2740619" cy="798517"/>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0" i="1" lang="en-US" sz="2293" u="none" cap="none" strike="noStrike">
                <a:solidFill>
                  <a:srgbClr val="FFFFFF"/>
                </a:solidFill>
                <a:latin typeface="Sansita"/>
                <a:ea typeface="Sansita"/>
                <a:cs typeface="Sansita"/>
                <a:sym typeface="Sansita"/>
              </a:rPr>
              <a:t>gender stereotypes</a:t>
            </a:r>
            <a:endParaRPr/>
          </a:p>
          <a:p>
            <a:pPr indent="0" lvl="0" marL="0" marR="0" rtl="0" algn="ctr">
              <a:lnSpc>
                <a:spcPct val="140034"/>
              </a:lnSpc>
              <a:spcBef>
                <a:spcPts val="0"/>
              </a:spcBef>
              <a:spcAft>
                <a:spcPts val="0"/>
              </a:spcAft>
              <a:buNone/>
            </a:pPr>
            <a:r>
              <a:rPr b="0" i="1" lang="en-US" sz="2293" u="none" cap="none" strike="noStrike">
                <a:solidFill>
                  <a:srgbClr val="FFFFFF"/>
                </a:solidFill>
                <a:latin typeface="Sansita"/>
                <a:ea typeface="Sansita"/>
                <a:cs typeface="Sansita"/>
                <a:sym typeface="Sansita"/>
              </a:rPr>
              <a:t>and gender norms</a:t>
            </a:r>
            <a:endParaRPr/>
          </a:p>
        </p:txBody>
      </p:sp>
      <p:sp>
        <p:nvSpPr>
          <p:cNvPr id="196" name="Google Shape;196;p9"/>
          <p:cNvSpPr txBox="1"/>
          <p:nvPr/>
        </p:nvSpPr>
        <p:spPr>
          <a:xfrm>
            <a:off x="12952043" y="1228898"/>
            <a:ext cx="3172048" cy="2026420"/>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0" i="1" lang="en-US" sz="2293" u="none" cap="none" strike="noStrike">
                <a:solidFill>
                  <a:srgbClr val="FFFFFF"/>
                </a:solidFill>
                <a:latin typeface="Sansita"/>
                <a:ea typeface="Sansita"/>
                <a:cs typeface="Sansita"/>
                <a:sym typeface="Sansita"/>
              </a:rPr>
              <a:t>social pressure - people feel pressured to conform to these norms to be accepted or avoid criticism</a:t>
            </a:r>
            <a:endParaRPr/>
          </a:p>
        </p:txBody>
      </p:sp>
      <p:sp>
        <p:nvSpPr>
          <p:cNvPr id="197" name="Google Shape;197;p9"/>
          <p:cNvSpPr txBox="1"/>
          <p:nvPr/>
        </p:nvSpPr>
        <p:spPr>
          <a:xfrm>
            <a:off x="12737584" y="5931709"/>
            <a:ext cx="4001885" cy="1619010"/>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0" i="1" lang="en-US" sz="2293" u="none" cap="none" strike="noStrike">
                <a:solidFill>
                  <a:srgbClr val="FFFFFF"/>
                </a:solidFill>
                <a:latin typeface="Sansita"/>
                <a:ea typeface="Sansita"/>
                <a:cs typeface="Sansita"/>
                <a:sym typeface="Sansita"/>
              </a:rPr>
              <a:t>Gender-Based Violence (GBV): when someone doesn’t follow these norms, they may face violence </a:t>
            </a:r>
            <a:endParaRPr/>
          </a:p>
        </p:txBody>
      </p:sp>
      <p:sp>
        <p:nvSpPr>
          <p:cNvPr id="198" name="Google Shape;198;p9"/>
          <p:cNvSpPr txBox="1"/>
          <p:nvPr/>
        </p:nvSpPr>
        <p:spPr>
          <a:xfrm>
            <a:off x="1886189" y="5614890"/>
            <a:ext cx="4168363" cy="2026420"/>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0" i="1" lang="en-US" sz="2293" u="none" cap="none" strike="noStrike">
                <a:solidFill>
                  <a:srgbClr val="FFFFFF"/>
                </a:solidFill>
                <a:latin typeface="Sansita"/>
                <a:ea typeface="Sansita"/>
                <a:cs typeface="Sansita"/>
                <a:sym typeface="Sansita"/>
              </a:rPr>
              <a:t>cyberviolence: In the online world, these gender stereotypes and pressures can lead to online bullying or harassment.</a:t>
            </a:r>
            <a:endParaRPr/>
          </a:p>
        </p:txBody>
      </p:sp>
      <p:sp>
        <p:nvSpPr>
          <p:cNvPr id="199" name="Google Shape;199;p9"/>
          <p:cNvSpPr txBox="1"/>
          <p:nvPr/>
        </p:nvSpPr>
        <p:spPr>
          <a:xfrm>
            <a:off x="3261601" y="2017779"/>
            <a:ext cx="2288127" cy="584192"/>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i="1" lang="en-US" sz="1699" u="none" cap="none" strike="noStrike">
                <a:solidFill>
                  <a:srgbClr val="CDFE64"/>
                </a:solidFill>
                <a:latin typeface="Arial"/>
                <a:ea typeface="Arial"/>
                <a:cs typeface="Arial"/>
                <a:sym typeface="Arial"/>
              </a:rPr>
              <a:t>"Boys should be </a:t>
            </a:r>
            <a:endParaRPr/>
          </a:p>
          <a:p>
            <a:pPr indent="0" lvl="0" marL="0" marR="0" rtl="0" algn="ctr">
              <a:lnSpc>
                <a:spcPct val="139964"/>
              </a:lnSpc>
              <a:spcBef>
                <a:spcPts val="0"/>
              </a:spcBef>
              <a:spcAft>
                <a:spcPts val="0"/>
              </a:spcAft>
              <a:buNone/>
            </a:pPr>
            <a:r>
              <a:rPr b="1" i="1" lang="en-US" sz="1699" u="none" cap="none" strike="noStrike">
                <a:solidFill>
                  <a:srgbClr val="CDFE64"/>
                </a:solidFill>
                <a:latin typeface="Arial"/>
                <a:ea typeface="Arial"/>
                <a:cs typeface="Arial"/>
                <a:sym typeface="Arial"/>
              </a:rPr>
              <a:t>strong and never cry"</a:t>
            </a:r>
            <a:endParaRPr/>
          </a:p>
        </p:txBody>
      </p:sp>
      <p:sp>
        <p:nvSpPr>
          <p:cNvPr id="200" name="Google Shape;200;p9"/>
          <p:cNvSpPr txBox="1"/>
          <p:nvPr/>
        </p:nvSpPr>
        <p:spPr>
          <a:xfrm>
            <a:off x="7501372" y="4428075"/>
            <a:ext cx="3817902" cy="123444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1" lang="en-US" sz="2400" u="none" cap="none" strike="noStrike">
                <a:solidFill>
                  <a:srgbClr val="FFFFFF"/>
                </a:solidFill>
                <a:latin typeface="Arial"/>
                <a:ea typeface="Arial"/>
                <a:cs typeface="Arial"/>
                <a:sym typeface="Arial"/>
              </a:rPr>
              <a:t>The cycle repeats, making it harder for him to break free</a:t>
            </a:r>
            <a:endParaRPr/>
          </a:p>
        </p:txBody>
      </p:sp>
      <p:sp>
        <p:nvSpPr>
          <p:cNvPr id="201" name="Google Shape;201;p9"/>
          <p:cNvSpPr txBox="1"/>
          <p:nvPr/>
        </p:nvSpPr>
        <p:spPr>
          <a:xfrm>
            <a:off x="13103397" y="3488528"/>
            <a:ext cx="3020694" cy="1193214"/>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i="1" lang="en-US" sz="1699" u="none" cap="none" strike="noStrike">
                <a:solidFill>
                  <a:srgbClr val="CDFE64"/>
                </a:solidFill>
                <a:latin typeface="Arial"/>
                <a:ea typeface="Arial"/>
                <a:cs typeface="Arial"/>
                <a:sym typeface="Arial"/>
              </a:rPr>
              <a:t>The boy may feel like he has to hide his feelings or act tough so that his friends don’t judge him.</a:t>
            </a:r>
            <a:endParaRPr/>
          </a:p>
        </p:txBody>
      </p:sp>
      <p:sp>
        <p:nvSpPr>
          <p:cNvPr id="202" name="Google Shape;202;p9"/>
          <p:cNvSpPr txBox="1"/>
          <p:nvPr/>
        </p:nvSpPr>
        <p:spPr>
          <a:xfrm>
            <a:off x="2688897" y="2833044"/>
            <a:ext cx="3365656" cy="796924"/>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0" i="1" lang="en-US" sz="2293" u="none" cap="none" strike="noStrike">
                <a:solidFill>
                  <a:srgbClr val="FFFFFF"/>
                </a:solidFill>
                <a:latin typeface="Sansita"/>
                <a:ea typeface="Sansita"/>
                <a:cs typeface="Sansita"/>
                <a:sym typeface="Sansita"/>
              </a:rPr>
              <a:t>A boy who cries in public might be told</a:t>
            </a:r>
            <a:endParaRPr/>
          </a:p>
        </p:txBody>
      </p:sp>
      <p:sp>
        <p:nvSpPr>
          <p:cNvPr id="203" name="Google Shape;203;p9"/>
          <p:cNvSpPr txBox="1"/>
          <p:nvPr/>
        </p:nvSpPr>
        <p:spPr>
          <a:xfrm>
            <a:off x="3151163" y="3892687"/>
            <a:ext cx="2566086" cy="587911"/>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i="1" lang="en-US" sz="1699" u="none" cap="none" strike="noStrike">
                <a:solidFill>
                  <a:srgbClr val="CDFE64"/>
                </a:solidFill>
                <a:latin typeface="Arial"/>
                <a:ea typeface="Arial"/>
                <a:cs typeface="Arial"/>
                <a:sym typeface="Arial"/>
              </a:rPr>
              <a:t>"Stop crying, you're acting like a girl!"</a:t>
            </a:r>
            <a:endParaRPr/>
          </a:p>
        </p:txBody>
      </p:sp>
      <p:sp>
        <p:nvSpPr>
          <p:cNvPr id="204" name="Google Shape;204;p9"/>
          <p:cNvSpPr txBox="1"/>
          <p:nvPr/>
        </p:nvSpPr>
        <p:spPr>
          <a:xfrm>
            <a:off x="13242409" y="7779319"/>
            <a:ext cx="3020694" cy="1193214"/>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i="1" lang="en-US" sz="1699" u="none" cap="none" strike="noStrike">
                <a:solidFill>
                  <a:srgbClr val="CDFE64"/>
                </a:solidFill>
                <a:latin typeface="Arial"/>
                <a:ea typeface="Arial"/>
                <a:cs typeface="Arial"/>
                <a:sym typeface="Arial"/>
              </a:rPr>
              <a:t>The boy might be bullied, pushed, or insulted for not acting "manly" enough, and told to "stop being weak."</a:t>
            </a:r>
            <a:endParaRPr/>
          </a:p>
        </p:txBody>
      </p:sp>
      <p:sp>
        <p:nvSpPr>
          <p:cNvPr id="205" name="Google Shape;205;p9"/>
          <p:cNvSpPr txBox="1"/>
          <p:nvPr/>
        </p:nvSpPr>
        <p:spPr>
          <a:xfrm>
            <a:off x="2577719" y="7763138"/>
            <a:ext cx="3020694" cy="1495162"/>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None/>
            </a:pPr>
            <a:r>
              <a:rPr b="1" i="1" lang="en-US" sz="1699" u="none" cap="none" strike="noStrike">
                <a:solidFill>
                  <a:srgbClr val="CDFE64"/>
                </a:solidFill>
                <a:latin typeface="Arial"/>
                <a:ea typeface="Arial"/>
                <a:cs typeface="Arial"/>
                <a:sym typeface="Arial"/>
              </a:rPr>
              <a:t>The boy may be targeted in online comments for being "too soft" or for showing his emotions, with people calling him "weak" or "girly"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