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60" r:id="rId5"/>
    <p:sldId id="261" r:id="rId6"/>
    <p:sldId id="262" r:id="rId7"/>
    <p:sldId id="280" r:id="rId8"/>
    <p:sldId id="263" r:id="rId9"/>
    <p:sldId id="264" r:id="rId10"/>
    <p:sldId id="282" r:id="rId11"/>
    <p:sldId id="283" r:id="rId12"/>
    <p:sldId id="259" r:id="rId13"/>
    <p:sldId id="265" r:id="rId14"/>
    <p:sldId id="286" r:id="rId15"/>
    <p:sldId id="266" r:id="rId16"/>
    <p:sldId id="284" r:id="rId17"/>
    <p:sldId id="267" r:id="rId18"/>
    <p:sldId id="268" r:id="rId19"/>
    <p:sldId id="285" r:id="rId20"/>
    <p:sldId id="281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</p:sldIdLst>
  <p:sldSz cx="18288000" cy="10287000"/>
  <p:notesSz cx="6858000" cy="9144000"/>
  <p:embeddedFontLst>
    <p:embeddedFont>
      <p:font typeface="League Spartan" panose="020B0604020202020204" charset="0"/>
      <p:regular r:id="rId34"/>
      <p:bold r:id="rId35"/>
    </p:embeddedFont>
    <p:embeddedFont>
      <p:font typeface="Roboto" panose="02000000000000000000" pitchFamily="2" charset="0"/>
      <p:regular r:id="rId36"/>
      <p:bold r:id="rId37"/>
      <p:italic r:id="rId38"/>
      <p:boldItalic r:id="rId39"/>
    </p:embeddedFont>
    <p:embeddedFont>
      <p:font typeface="Sansita" panose="020B060402020202020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gTN3Yl3yPq7Q9cjri2HlQ6fGMj0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FE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>
          <a:extLst>
            <a:ext uri="{FF2B5EF4-FFF2-40B4-BE49-F238E27FC236}">
              <a16:creationId xmlns:a16="http://schemas.microsoft.com/office/drawing/2014/main" id="{1AFED480-A4B8-1871-9B32-F7849283D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>
            <a:extLst>
              <a:ext uri="{FF2B5EF4-FFF2-40B4-BE49-F238E27FC236}">
                <a16:creationId xmlns:a16="http://schemas.microsoft.com/office/drawing/2014/main" id="{CCCA066C-193C-8CBF-4F15-283DBDECF0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8:notes">
            <a:extLst>
              <a:ext uri="{FF2B5EF4-FFF2-40B4-BE49-F238E27FC236}">
                <a16:creationId xmlns:a16="http://schemas.microsoft.com/office/drawing/2014/main" id="{B745E957-427E-9646-0309-5ED1DA4CCC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7895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E94CA280-4CE5-FCC5-B53C-DF73B00A9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:notes">
            <a:extLst>
              <a:ext uri="{FF2B5EF4-FFF2-40B4-BE49-F238E27FC236}">
                <a16:creationId xmlns:a16="http://schemas.microsoft.com/office/drawing/2014/main" id="{BDAE205C-F4B3-D403-30B1-A71584DCC6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9:notes">
            <a:extLst>
              <a:ext uri="{FF2B5EF4-FFF2-40B4-BE49-F238E27FC236}">
                <a16:creationId xmlns:a16="http://schemas.microsoft.com/office/drawing/2014/main" id="{AE29C885-1010-11EB-F377-0CBACE82B5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3503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E1034F91-4045-ECD9-0505-83961E1D1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:notes">
            <a:extLst>
              <a:ext uri="{FF2B5EF4-FFF2-40B4-BE49-F238E27FC236}">
                <a16:creationId xmlns:a16="http://schemas.microsoft.com/office/drawing/2014/main" id="{7FBCCAF2-F026-17C3-1652-62F42CC3BB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9:notes">
            <a:extLst>
              <a:ext uri="{FF2B5EF4-FFF2-40B4-BE49-F238E27FC236}">
                <a16:creationId xmlns:a16="http://schemas.microsoft.com/office/drawing/2014/main" id="{755D22A9-63B4-6F2E-9D67-AEF88939EF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41490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8" name="Google Shape;20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>
          <a:extLst>
            <a:ext uri="{FF2B5EF4-FFF2-40B4-BE49-F238E27FC236}">
              <a16:creationId xmlns:a16="http://schemas.microsoft.com/office/drawing/2014/main" id="{E3ACDC61-F818-F099-8FAD-E9F348D15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>
            <a:extLst>
              <a:ext uri="{FF2B5EF4-FFF2-40B4-BE49-F238E27FC236}">
                <a16:creationId xmlns:a16="http://schemas.microsoft.com/office/drawing/2014/main" id="{9948E7AB-BF33-6B7A-0E43-101033B5AF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4:notes">
            <a:extLst>
              <a:ext uri="{FF2B5EF4-FFF2-40B4-BE49-F238E27FC236}">
                <a16:creationId xmlns:a16="http://schemas.microsoft.com/office/drawing/2014/main" id="{B71D08DB-EA53-6310-27D1-4F30BD2907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0707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>
          <a:extLst>
            <a:ext uri="{FF2B5EF4-FFF2-40B4-BE49-F238E27FC236}">
              <a16:creationId xmlns:a16="http://schemas.microsoft.com/office/drawing/2014/main" id="{1E588F87-BB33-E21A-8A2D-B69C2EE9F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1:notes">
            <a:extLst>
              <a:ext uri="{FF2B5EF4-FFF2-40B4-BE49-F238E27FC236}">
                <a16:creationId xmlns:a16="http://schemas.microsoft.com/office/drawing/2014/main" id="{3B5DDBCD-66CF-1168-D8AF-5D9A834B4B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1:notes">
            <a:extLst>
              <a:ext uri="{FF2B5EF4-FFF2-40B4-BE49-F238E27FC236}">
                <a16:creationId xmlns:a16="http://schemas.microsoft.com/office/drawing/2014/main" id="{22491FCC-1C5A-6CAF-63AD-898BF6CD84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13711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>
          <a:extLst>
            <a:ext uri="{FF2B5EF4-FFF2-40B4-BE49-F238E27FC236}">
              <a16:creationId xmlns:a16="http://schemas.microsoft.com/office/drawing/2014/main" id="{AAA1AD79-B033-60D7-6DC9-29A195542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3:notes">
            <a:extLst>
              <a:ext uri="{FF2B5EF4-FFF2-40B4-BE49-F238E27FC236}">
                <a16:creationId xmlns:a16="http://schemas.microsoft.com/office/drawing/2014/main" id="{C12B3047-D8DB-3DF6-BE37-B3B2227F96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3:notes">
            <a:extLst>
              <a:ext uri="{FF2B5EF4-FFF2-40B4-BE49-F238E27FC236}">
                <a16:creationId xmlns:a16="http://schemas.microsoft.com/office/drawing/2014/main" id="{B49D9211-108F-61B2-FEA7-0BD5553B0A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71287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>
          <a:extLst>
            <a:ext uri="{FF2B5EF4-FFF2-40B4-BE49-F238E27FC236}">
              <a16:creationId xmlns:a16="http://schemas.microsoft.com/office/drawing/2014/main" id="{77780B63-287C-CEF0-AB54-B7E3C020B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3:notes">
            <a:extLst>
              <a:ext uri="{FF2B5EF4-FFF2-40B4-BE49-F238E27FC236}">
                <a16:creationId xmlns:a16="http://schemas.microsoft.com/office/drawing/2014/main" id="{E23A2A59-4E5A-6C9F-C507-0497E9537F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3:notes">
            <a:extLst>
              <a:ext uri="{FF2B5EF4-FFF2-40B4-BE49-F238E27FC236}">
                <a16:creationId xmlns:a16="http://schemas.microsoft.com/office/drawing/2014/main" id="{1A478F32-0AF0-81E9-8D23-A965FEB869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86830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3" name="Google Shape;34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3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3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6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hyperlink" Target="https://www.youtube.com/watch?v=hzmXqkeDGfI" TargetMode="Externa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hyperlink" Target="https://youtu.be/zd4FMHD6N3A" TargetMode="Externa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hyperlink" Target="https://youtu.be/dD-s3limegE?si=WgWf7NceVcSHkSdt" TargetMode="Externa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hyperlink" Target="https://www.anar.org/colegios-e-institutos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openxmlformats.org/officeDocument/2006/relationships/image" Target="../media/image2.png"/><Relationship Id="rId21" Type="http://schemas.openxmlformats.org/officeDocument/2006/relationships/image" Target="../media/image53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3008670" y="3240862"/>
            <a:ext cx="13141655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0" i="0" u="none" strike="noStrike" cap="none" noProof="0" dirty="0">
                <a:solidFill>
                  <a:srgbClr val="CDFE6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DOBLE TAP POR LA CONCIENCIA DE GÉNERO: </a:t>
            </a:r>
            <a:r>
              <a:rPr lang="en-US" sz="4000" dirty="0">
                <a:solidFill>
                  <a:schemeClr val="bg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ROLES DE GÉNERO, (CIBER)ACOSO Y REDES SOCIALES </a:t>
            </a:r>
            <a:endParaRPr lang="en-US" sz="1100" noProof="0" dirty="0">
              <a:solidFill>
                <a:schemeClr val="bg1"/>
              </a:solidFill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7869509" y="217491"/>
            <a:ext cx="2896644" cy="1622417"/>
          </a:xfrm>
          <a:custGeom>
            <a:avLst/>
            <a:gdLst/>
            <a:ahLst/>
            <a:cxnLst/>
            <a:rect l="l" t="t" r="r" b="b"/>
            <a:pathLst>
              <a:path w="2896644" h="1622417" extrusionOk="0">
                <a:moveTo>
                  <a:pt x="0" y="0"/>
                </a:moveTo>
                <a:lnTo>
                  <a:pt x="2896644" y="0"/>
                </a:lnTo>
                <a:lnTo>
                  <a:pt x="2896644" y="1622418"/>
                </a:lnTo>
                <a:lnTo>
                  <a:pt x="0" y="16224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86" name="Google Shape;86;p1"/>
          <p:cNvSpPr txBox="1"/>
          <p:nvPr/>
        </p:nvSpPr>
        <p:spPr>
          <a:xfrm>
            <a:off x="6280741" y="2180649"/>
            <a:ext cx="6074179" cy="802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24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Bienvenid@s</a:t>
            </a:r>
            <a:r>
              <a:rPr lang="en-US" sz="3724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al taller</a:t>
            </a:r>
            <a:endParaRPr lang="en-US" noProof="0" dirty="0"/>
          </a:p>
        </p:txBody>
      </p:sp>
      <p:sp>
        <p:nvSpPr>
          <p:cNvPr id="87" name="Google Shape;87;p1"/>
          <p:cNvSpPr/>
          <p:nvPr/>
        </p:nvSpPr>
        <p:spPr>
          <a:xfrm rot="-5400000" flipH="1">
            <a:off x="0" y="14500"/>
            <a:ext cx="3475116" cy="3475116"/>
          </a:xfrm>
          <a:custGeom>
            <a:avLst/>
            <a:gdLst/>
            <a:ahLst/>
            <a:cxnLst/>
            <a:rect l="l" t="t" r="r" b="b"/>
            <a:pathLst>
              <a:path w="3475116" h="3475116" extrusionOk="0">
                <a:moveTo>
                  <a:pt x="3475116" y="0"/>
                </a:moveTo>
                <a:lnTo>
                  <a:pt x="0" y="0"/>
                </a:lnTo>
                <a:lnTo>
                  <a:pt x="0" y="3475116"/>
                </a:lnTo>
                <a:lnTo>
                  <a:pt x="3475116" y="3475116"/>
                </a:lnTo>
                <a:lnTo>
                  <a:pt x="3475116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88" name="Google Shape;88;p1"/>
          <p:cNvSpPr/>
          <p:nvPr/>
        </p:nvSpPr>
        <p:spPr>
          <a:xfrm>
            <a:off x="13598769" y="5741863"/>
            <a:ext cx="4593874" cy="4218998"/>
          </a:xfrm>
          <a:custGeom>
            <a:avLst/>
            <a:gdLst/>
            <a:ahLst/>
            <a:cxnLst/>
            <a:rect l="l" t="t" r="r" b="b"/>
            <a:pathLst>
              <a:path w="5822286" h="6424592" extrusionOk="0">
                <a:moveTo>
                  <a:pt x="0" y="0"/>
                </a:moveTo>
                <a:lnTo>
                  <a:pt x="5822286" y="0"/>
                </a:lnTo>
                <a:lnTo>
                  <a:pt x="5822286" y="6424591"/>
                </a:lnTo>
                <a:lnTo>
                  <a:pt x="0" y="64245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89" name="Google Shape;89;p1"/>
          <p:cNvSpPr/>
          <p:nvPr/>
        </p:nvSpPr>
        <p:spPr>
          <a:xfrm rot="-735386">
            <a:off x="16570923" y="4254839"/>
            <a:ext cx="1496164" cy="1343526"/>
          </a:xfrm>
          <a:custGeom>
            <a:avLst/>
            <a:gdLst/>
            <a:ahLst/>
            <a:cxnLst/>
            <a:rect l="l" t="t" r="r" b="b"/>
            <a:pathLst>
              <a:path w="1820477" h="1567886" extrusionOk="0">
                <a:moveTo>
                  <a:pt x="0" y="0"/>
                </a:moveTo>
                <a:lnTo>
                  <a:pt x="1820477" y="0"/>
                </a:lnTo>
                <a:lnTo>
                  <a:pt x="1820477" y="1567886"/>
                </a:lnTo>
                <a:lnTo>
                  <a:pt x="0" y="15678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90" name="Google Shape;90;p1"/>
          <p:cNvSpPr/>
          <p:nvPr/>
        </p:nvSpPr>
        <p:spPr>
          <a:xfrm>
            <a:off x="16752459" y="7133180"/>
            <a:ext cx="947556" cy="969366"/>
          </a:xfrm>
          <a:custGeom>
            <a:avLst/>
            <a:gdLst/>
            <a:ahLst/>
            <a:cxnLst/>
            <a:rect l="l" t="t" r="r" b="b"/>
            <a:pathLst>
              <a:path w="947556" h="969366" extrusionOk="0">
                <a:moveTo>
                  <a:pt x="0" y="0"/>
                </a:moveTo>
                <a:lnTo>
                  <a:pt x="947556" y="0"/>
                </a:lnTo>
                <a:lnTo>
                  <a:pt x="947556" y="969366"/>
                </a:lnTo>
                <a:lnTo>
                  <a:pt x="0" y="9693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91" name="Google Shape;91;p1"/>
          <p:cNvSpPr txBox="1"/>
          <p:nvPr/>
        </p:nvSpPr>
        <p:spPr>
          <a:xfrm>
            <a:off x="1477108" y="8194040"/>
            <a:ext cx="1175567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Esta </a:t>
            </a:r>
            <a:r>
              <a:rPr lang="en-US" sz="20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sesión</a:t>
            </a:r>
            <a:r>
              <a:rPr lang="en-US" sz="2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forma </a:t>
            </a:r>
            <a:r>
              <a:rPr lang="en-US" sz="20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parte</a:t>
            </a:r>
            <a:r>
              <a:rPr lang="en-US" sz="2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del </a:t>
            </a:r>
            <a:r>
              <a:rPr lang="en-US" sz="20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proyecto</a:t>
            </a:r>
            <a:r>
              <a:rPr lang="en-US" sz="2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000" b="1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UP&amp;UP FOR DIGITAL SOCIETY (UP&amp;UP4DS</a:t>
            </a:r>
            <a:r>
              <a:rPr lang="en-US" sz="2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), </a:t>
            </a:r>
            <a:r>
              <a:rPr lang="en-US" sz="20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financiado</a:t>
            </a:r>
            <a:r>
              <a:rPr lang="en-US" sz="2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0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por</a:t>
            </a:r>
            <a:r>
              <a:rPr lang="en-US" sz="2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Erasmus+, con </a:t>
            </a:r>
            <a:r>
              <a:rPr lang="en-US" sz="20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el</a:t>
            </a:r>
            <a:r>
              <a:rPr lang="en-US" sz="2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0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paquete</a:t>
            </a:r>
            <a:r>
              <a:rPr lang="en-US" sz="2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de </a:t>
            </a:r>
            <a:r>
              <a:rPr lang="en-US" sz="20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trabajo</a:t>
            </a:r>
            <a:r>
              <a:rPr lang="en-US" sz="2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#2 </a:t>
            </a:r>
            <a:r>
              <a:rPr lang="en-US" sz="20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enfocado</a:t>
            </a:r>
            <a:r>
              <a:rPr lang="en-US" sz="2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en </a:t>
            </a:r>
            <a:r>
              <a:rPr lang="en-US" sz="20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el</a:t>
            </a:r>
            <a:r>
              <a:rPr lang="en-US" sz="2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0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análisis</a:t>
            </a:r>
            <a:r>
              <a:rPr lang="en-US" sz="2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de </a:t>
            </a:r>
            <a:r>
              <a:rPr lang="en-US" sz="20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contenido</a:t>
            </a:r>
            <a:r>
              <a:rPr lang="en-US" sz="2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online y la </a:t>
            </a:r>
            <a:r>
              <a:rPr lang="en-US" sz="20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eliminación</a:t>
            </a:r>
            <a:r>
              <a:rPr lang="en-US" sz="2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de los </a:t>
            </a:r>
            <a:r>
              <a:rPr lang="en-US" sz="20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estereotipos</a:t>
            </a:r>
            <a:r>
              <a:rPr lang="en-US" sz="2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de </a:t>
            </a:r>
            <a:r>
              <a:rPr lang="en-US" sz="20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género</a:t>
            </a:r>
            <a:r>
              <a:rPr lang="en-US" sz="2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.</a:t>
            </a:r>
            <a:endParaRPr lang="en-US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/>
          <p:nvPr/>
        </p:nvSpPr>
        <p:spPr>
          <a:xfrm>
            <a:off x="9760359" y="1568172"/>
            <a:ext cx="5869218" cy="2021914"/>
          </a:xfrm>
          <a:custGeom>
            <a:avLst/>
            <a:gdLst/>
            <a:ahLst/>
            <a:cxnLst/>
            <a:rect l="l" t="t" r="r" b="b"/>
            <a:pathLst>
              <a:path w="6527112" h="2248556" extrusionOk="0">
                <a:moveTo>
                  <a:pt x="63030" y="1655003"/>
                </a:moveTo>
                <a:cubicBezTo>
                  <a:pt x="63030" y="1655003"/>
                  <a:pt x="0" y="1408439"/>
                  <a:pt x="10218" y="1214762"/>
                </a:cubicBezTo>
                <a:cubicBezTo>
                  <a:pt x="18651" y="990971"/>
                  <a:pt x="65033" y="645332"/>
                  <a:pt x="65033" y="645332"/>
                </a:cubicBezTo>
                <a:cubicBezTo>
                  <a:pt x="82233" y="502466"/>
                  <a:pt x="56685" y="337866"/>
                  <a:pt x="181385" y="223925"/>
                </a:cubicBezTo>
                <a:cubicBezTo>
                  <a:pt x="346794" y="72788"/>
                  <a:pt x="621643" y="0"/>
                  <a:pt x="5634039" y="6965"/>
                </a:cubicBezTo>
                <a:cubicBezTo>
                  <a:pt x="5850787" y="16819"/>
                  <a:pt x="6055102" y="36481"/>
                  <a:pt x="6189291" y="101690"/>
                </a:cubicBezTo>
                <a:cubicBezTo>
                  <a:pt x="6445337" y="226120"/>
                  <a:pt x="6527112" y="459160"/>
                  <a:pt x="6521625" y="704684"/>
                </a:cubicBezTo>
                <a:cubicBezTo>
                  <a:pt x="6521625" y="704684"/>
                  <a:pt x="6478336" y="1013073"/>
                  <a:pt x="6485769" y="1248607"/>
                </a:cubicBezTo>
                <a:cubicBezTo>
                  <a:pt x="6492893" y="1396804"/>
                  <a:pt x="6500049" y="1592407"/>
                  <a:pt x="6500049" y="1592407"/>
                </a:cubicBezTo>
                <a:cubicBezTo>
                  <a:pt x="6483368" y="1808139"/>
                  <a:pt x="6368724" y="2018751"/>
                  <a:pt x="6171855" y="2130375"/>
                </a:cubicBezTo>
                <a:cubicBezTo>
                  <a:pt x="6021503" y="2215624"/>
                  <a:pt x="5823472" y="2230722"/>
                  <a:pt x="4625762" y="2219980"/>
                </a:cubicBezTo>
                <a:cubicBezTo>
                  <a:pt x="645952" y="2214703"/>
                  <a:pt x="384604" y="2248556"/>
                  <a:pt x="254278" y="2139399"/>
                </a:cubicBezTo>
                <a:cubicBezTo>
                  <a:pt x="145767" y="2048514"/>
                  <a:pt x="81795" y="1855202"/>
                  <a:pt x="63030" y="1655003"/>
                </a:cubicBezTo>
                <a:close/>
              </a:path>
            </a:pathLst>
          </a:custGeom>
          <a:solidFill>
            <a:srgbClr val="D59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noProof="0" dirty="0"/>
          </a:p>
        </p:txBody>
      </p:sp>
      <p:sp>
        <p:nvSpPr>
          <p:cNvPr id="97" name="Google Shape;97;p2"/>
          <p:cNvSpPr txBox="1"/>
          <p:nvPr/>
        </p:nvSpPr>
        <p:spPr>
          <a:xfrm>
            <a:off x="10094047" y="1772307"/>
            <a:ext cx="5201841" cy="1813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Una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comprensión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más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profunda de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cómo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las redes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sociales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moldean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las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percepciones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sobre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el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género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y la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violencia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.</a:t>
            </a:r>
            <a:endParaRPr lang="en-US" noProof="0" dirty="0"/>
          </a:p>
        </p:txBody>
      </p:sp>
      <p:sp>
        <p:nvSpPr>
          <p:cNvPr id="98" name="Google Shape;98;p2"/>
          <p:cNvSpPr txBox="1"/>
          <p:nvPr/>
        </p:nvSpPr>
        <p:spPr>
          <a:xfrm>
            <a:off x="1930685" y="2323006"/>
            <a:ext cx="7715091" cy="4816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85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3 </a:t>
            </a:r>
            <a:r>
              <a:rPr lang="en-US" sz="9485" b="1" dirty="0">
                <a:solidFill>
                  <a:srgbClr val="CDFE64"/>
                </a:solidFill>
              </a:rPr>
              <a:t>ideas </a:t>
            </a:r>
            <a:r>
              <a:rPr lang="en-US" sz="9485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para la </a:t>
            </a:r>
            <a:r>
              <a:rPr lang="en-US" sz="9485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sesión</a:t>
            </a:r>
            <a:r>
              <a:rPr lang="en-US" sz="9485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de hoy </a:t>
            </a:r>
            <a:endParaRPr lang="en-US" noProof="0" dirty="0"/>
          </a:p>
        </p:txBody>
      </p:sp>
      <p:sp>
        <p:nvSpPr>
          <p:cNvPr id="99" name="Google Shape;99;p2"/>
          <p:cNvSpPr/>
          <p:nvPr/>
        </p:nvSpPr>
        <p:spPr>
          <a:xfrm>
            <a:off x="16877382" y="5324450"/>
            <a:ext cx="1830043" cy="1973576"/>
          </a:xfrm>
          <a:custGeom>
            <a:avLst/>
            <a:gdLst/>
            <a:ahLst/>
            <a:cxnLst/>
            <a:rect l="l" t="t" r="r" b="b"/>
            <a:pathLst>
              <a:path w="1830043" h="1973576" extrusionOk="0">
                <a:moveTo>
                  <a:pt x="0" y="0"/>
                </a:moveTo>
                <a:lnTo>
                  <a:pt x="1830043" y="0"/>
                </a:lnTo>
                <a:lnTo>
                  <a:pt x="1830043" y="1973576"/>
                </a:lnTo>
                <a:lnTo>
                  <a:pt x="0" y="19735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00" name="Google Shape;100;p2"/>
          <p:cNvSpPr/>
          <p:nvPr/>
        </p:nvSpPr>
        <p:spPr>
          <a:xfrm>
            <a:off x="3791503" y="878375"/>
            <a:ext cx="2330740" cy="695649"/>
          </a:xfrm>
          <a:custGeom>
            <a:avLst/>
            <a:gdLst/>
            <a:ahLst/>
            <a:cxnLst/>
            <a:rect l="l" t="t" r="r" b="b"/>
            <a:pathLst>
              <a:path w="2330740" h="695649" extrusionOk="0">
                <a:moveTo>
                  <a:pt x="0" y="0"/>
                </a:moveTo>
                <a:lnTo>
                  <a:pt x="2330741" y="0"/>
                </a:lnTo>
                <a:lnTo>
                  <a:pt x="2330741" y="695650"/>
                </a:lnTo>
                <a:lnTo>
                  <a:pt x="0" y="695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01" name="Google Shape;101;p2"/>
          <p:cNvSpPr/>
          <p:nvPr/>
        </p:nvSpPr>
        <p:spPr>
          <a:xfrm>
            <a:off x="6122244" y="9530443"/>
            <a:ext cx="2740867" cy="1132747"/>
          </a:xfrm>
          <a:custGeom>
            <a:avLst/>
            <a:gdLst/>
            <a:ahLst/>
            <a:cxnLst/>
            <a:rect l="l" t="t" r="r" b="b"/>
            <a:pathLst>
              <a:path w="2740867" h="1132747" extrusionOk="0">
                <a:moveTo>
                  <a:pt x="0" y="0"/>
                </a:moveTo>
                <a:lnTo>
                  <a:pt x="2740867" y="0"/>
                </a:lnTo>
                <a:lnTo>
                  <a:pt x="2740867" y="1132747"/>
                </a:lnTo>
                <a:lnTo>
                  <a:pt x="0" y="11327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02" name="Google Shape;102;p2"/>
          <p:cNvSpPr/>
          <p:nvPr/>
        </p:nvSpPr>
        <p:spPr>
          <a:xfrm>
            <a:off x="9760359" y="4249448"/>
            <a:ext cx="5869218" cy="2021914"/>
          </a:xfrm>
          <a:custGeom>
            <a:avLst/>
            <a:gdLst/>
            <a:ahLst/>
            <a:cxnLst/>
            <a:rect l="l" t="t" r="r" b="b"/>
            <a:pathLst>
              <a:path w="6527112" h="2248556" extrusionOk="0">
                <a:moveTo>
                  <a:pt x="63030" y="1655003"/>
                </a:moveTo>
                <a:cubicBezTo>
                  <a:pt x="63030" y="1655003"/>
                  <a:pt x="0" y="1408439"/>
                  <a:pt x="10218" y="1214762"/>
                </a:cubicBezTo>
                <a:cubicBezTo>
                  <a:pt x="18651" y="990971"/>
                  <a:pt x="65033" y="645332"/>
                  <a:pt x="65033" y="645332"/>
                </a:cubicBezTo>
                <a:cubicBezTo>
                  <a:pt x="82233" y="502466"/>
                  <a:pt x="56685" y="337866"/>
                  <a:pt x="181385" y="223925"/>
                </a:cubicBezTo>
                <a:cubicBezTo>
                  <a:pt x="346794" y="72788"/>
                  <a:pt x="621643" y="0"/>
                  <a:pt x="5634039" y="6965"/>
                </a:cubicBezTo>
                <a:cubicBezTo>
                  <a:pt x="5850787" y="16819"/>
                  <a:pt x="6055102" y="36481"/>
                  <a:pt x="6189291" y="101690"/>
                </a:cubicBezTo>
                <a:cubicBezTo>
                  <a:pt x="6445337" y="226120"/>
                  <a:pt x="6527112" y="459160"/>
                  <a:pt x="6521625" y="704684"/>
                </a:cubicBezTo>
                <a:cubicBezTo>
                  <a:pt x="6521625" y="704684"/>
                  <a:pt x="6478336" y="1013073"/>
                  <a:pt x="6485769" y="1248607"/>
                </a:cubicBezTo>
                <a:cubicBezTo>
                  <a:pt x="6492893" y="1396804"/>
                  <a:pt x="6500049" y="1592407"/>
                  <a:pt x="6500049" y="1592407"/>
                </a:cubicBezTo>
                <a:cubicBezTo>
                  <a:pt x="6483368" y="1808139"/>
                  <a:pt x="6368724" y="2018751"/>
                  <a:pt x="6171855" y="2130375"/>
                </a:cubicBezTo>
                <a:cubicBezTo>
                  <a:pt x="6021503" y="2215624"/>
                  <a:pt x="5823472" y="2230722"/>
                  <a:pt x="4625762" y="2219980"/>
                </a:cubicBezTo>
                <a:cubicBezTo>
                  <a:pt x="645952" y="2214703"/>
                  <a:pt x="384604" y="2248556"/>
                  <a:pt x="254278" y="2139399"/>
                </a:cubicBezTo>
                <a:cubicBezTo>
                  <a:pt x="145767" y="2048514"/>
                  <a:pt x="81795" y="1855202"/>
                  <a:pt x="63030" y="1655003"/>
                </a:cubicBezTo>
                <a:close/>
              </a:path>
            </a:pathLst>
          </a:custGeom>
          <a:solidFill>
            <a:srgbClr val="D59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noProof="0" dirty="0"/>
          </a:p>
        </p:txBody>
      </p:sp>
      <p:sp>
        <p:nvSpPr>
          <p:cNvPr id="103" name="Google Shape;103;p2"/>
          <p:cNvSpPr/>
          <p:nvPr/>
        </p:nvSpPr>
        <p:spPr>
          <a:xfrm>
            <a:off x="9760359" y="6959433"/>
            <a:ext cx="5869218" cy="2021914"/>
          </a:xfrm>
          <a:custGeom>
            <a:avLst/>
            <a:gdLst/>
            <a:ahLst/>
            <a:cxnLst/>
            <a:rect l="l" t="t" r="r" b="b"/>
            <a:pathLst>
              <a:path w="6527112" h="2248556" extrusionOk="0">
                <a:moveTo>
                  <a:pt x="63030" y="1655003"/>
                </a:moveTo>
                <a:cubicBezTo>
                  <a:pt x="63030" y="1655003"/>
                  <a:pt x="0" y="1408439"/>
                  <a:pt x="10218" y="1214762"/>
                </a:cubicBezTo>
                <a:cubicBezTo>
                  <a:pt x="18651" y="990971"/>
                  <a:pt x="65033" y="645332"/>
                  <a:pt x="65033" y="645332"/>
                </a:cubicBezTo>
                <a:cubicBezTo>
                  <a:pt x="82233" y="502466"/>
                  <a:pt x="56685" y="337866"/>
                  <a:pt x="181385" y="223925"/>
                </a:cubicBezTo>
                <a:cubicBezTo>
                  <a:pt x="346794" y="72788"/>
                  <a:pt x="621643" y="0"/>
                  <a:pt x="5634039" y="6965"/>
                </a:cubicBezTo>
                <a:cubicBezTo>
                  <a:pt x="5850787" y="16819"/>
                  <a:pt x="6055102" y="36481"/>
                  <a:pt x="6189291" y="101690"/>
                </a:cubicBezTo>
                <a:cubicBezTo>
                  <a:pt x="6445337" y="226120"/>
                  <a:pt x="6527112" y="459160"/>
                  <a:pt x="6521625" y="704684"/>
                </a:cubicBezTo>
                <a:cubicBezTo>
                  <a:pt x="6521625" y="704684"/>
                  <a:pt x="6478336" y="1013073"/>
                  <a:pt x="6485769" y="1248607"/>
                </a:cubicBezTo>
                <a:cubicBezTo>
                  <a:pt x="6492893" y="1396804"/>
                  <a:pt x="6500049" y="1592407"/>
                  <a:pt x="6500049" y="1592407"/>
                </a:cubicBezTo>
                <a:cubicBezTo>
                  <a:pt x="6483368" y="1808139"/>
                  <a:pt x="6368724" y="2018751"/>
                  <a:pt x="6171855" y="2130375"/>
                </a:cubicBezTo>
                <a:cubicBezTo>
                  <a:pt x="6021503" y="2215624"/>
                  <a:pt x="5823472" y="2230722"/>
                  <a:pt x="4625762" y="2219980"/>
                </a:cubicBezTo>
                <a:cubicBezTo>
                  <a:pt x="645952" y="2214703"/>
                  <a:pt x="384604" y="2248556"/>
                  <a:pt x="254278" y="2139399"/>
                </a:cubicBezTo>
                <a:cubicBezTo>
                  <a:pt x="145767" y="2048514"/>
                  <a:pt x="81795" y="1855202"/>
                  <a:pt x="63030" y="1655003"/>
                </a:cubicBezTo>
                <a:close/>
              </a:path>
            </a:pathLst>
          </a:custGeom>
          <a:solidFill>
            <a:srgbClr val="D59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noProof="0" dirty="0"/>
          </a:p>
        </p:txBody>
      </p:sp>
      <p:sp>
        <p:nvSpPr>
          <p:cNvPr id="104" name="Google Shape;104;p2"/>
          <p:cNvSpPr txBox="1"/>
          <p:nvPr/>
        </p:nvSpPr>
        <p:spPr>
          <a:xfrm>
            <a:off x="10166584" y="4652800"/>
            <a:ext cx="5060245" cy="1359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La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capacidad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para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reconocer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los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estereotipos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de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género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y las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diversas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formas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de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ciberviolencia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.</a:t>
            </a:r>
            <a:endParaRPr lang="en-US" noProof="0" dirty="0"/>
          </a:p>
        </p:txBody>
      </p:sp>
      <p:sp>
        <p:nvSpPr>
          <p:cNvPr id="105" name="Google Shape;105;p2"/>
          <p:cNvSpPr txBox="1"/>
          <p:nvPr/>
        </p:nvSpPr>
        <p:spPr>
          <a:xfrm>
            <a:off x="10166584" y="7639557"/>
            <a:ext cx="5060245" cy="906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El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desarrollo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de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una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mentalidad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crítica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hacia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el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contenido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online</a:t>
            </a:r>
            <a:endParaRPr lang="en-US" noProof="0" dirty="0"/>
          </a:p>
        </p:txBody>
      </p:sp>
      <p:sp>
        <p:nvSpPr>
          <p:cNvPr id="106" name="Google Shape;106;p2"/>
          <p:cNvSpPr/>
          <p:nvPr/>
        </p:nvSpPr>
        <p:spPr>
          <a:xfrm rot="10800000" flipH="1">
            <a:off x="0" y="8251693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7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7" y="2035307"/>
                </a:lnTo>
                <a:lnTo>
                  <a:pt x="2035307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07" name="Google Shape;107;p2"/>
          <p:cNvSpPr/>
          <p:nvPr/>
        </p:nvSpPr>
        <p:spPr>
          <a:xfrm flipH="1">
            <a:off x="16252693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7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7" y="2035308"/>
                </a:lnTo>
                <a:lnTo>
                  <a:pt x="2035307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/>
      <p:bldP spid="98" grpId="0"/>
      <p:bldP spid="102" grpId="0" animBg="1"/>
      <p:bldP spid="103" grpId="0" animBg="1"/>
      <p:bldP spid="104" grpId="0"/>
      <p:bldP spid="10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/>
          <p:nvPr/>
        </p:nvSpPr>
        <p:spPr>
          <a:xfrm>
            <a:off x="9760359" y="1568172"/>
            <a:ext cx="5869218" cy="2021914"/>
          </a:xfrm>
          <a:custGeom>
            <a:avLst/>
            <a:gdLst/>
            <a:ahLst/>
            <a:cxnLst/>
            <a:rect l="l" t="t" r="r" b="b"/>
            <a:pathLst>
              <a:path w="6527112" h="2248556" extrusionOk="0">
                <a:moveTo>
                  <a:pt x="63030" y="1655003"/>
                </a:moveTo>
                <a:cubicBezTo>
                  <a:pt x="63030" y="1655003"/>
                  <a:pt x="0" y="1408439"/>
                  <a:pt x="10218" y="1214762"/>
                </a:cubicBezTo>
                <a:cubicBezTo>
                  <a:pt x="18651" y="990971"/>
                  <a:pt x="65033" y="645332"/>
                  <a:pt x="65033" y="645332"/>
                </a:cubicBezTo>
                <a:cubicBezTo>
                  <a:pt x="82233" y="502466"/>
                  <a:pt x="56685" y="337866"/>
                  <a:pt x="181385" y="223925"/>
                </a:cubicBezTo>
                <a:cubicBezTo>
                  <a:pt x="346794" y="72788"/>
                  <a:pt x="621643" y="0"/>
                  <a:pt x="5634039" y="6965"/>
                </a:cubicBezTo>
                <a:cubicBezTo>
                  <a:pt x="5850787" y="16819"/>
                  <a:pt x="6055102" y="36481"/>
                  <a:pt x="6189291" y="101690"/>
                </a:cubicBezTo>
                <a:cubicBezTo>
                  <a:pt x="6445337" y="226120"/>
                  <a:pt x="6527112" y="459160"/>
                  <a:pt x="6521625" y="704684"/>
                </a:cubicBezTo>
                <a:cubicBezTo>
                  <a:pt x="6521625" y="704684"/>
                  <a:pt x="6478336" y="1013073"/>
                  <a:pt x="6485769" y="1248607"/>
                </a:cubicBezTo>
                <a:cubicBezTo>
                  <a:pt x="6492893" y="1396804"/>
                  <a:pt x="6500049" y="1592407"/>
                  <a:pt x="6500049" y="1592407"/>
                </a:cubicBezTo>
                <a:cubicBezTo>
                  <a:pt x="6483368" y="1808139"/>
                  <a:pt x="6368724" y="2018751"/>
                  <a:pt x="6171855" y="2130375"/>
                </a:cubicBezTo>
                <a:cubicBezTo>
                  <a:pt x="6021503" y="2215624"/>
                  <a:pt x="5823472" y="2230722"/>
                  <a:pt x="4625762" y="2219980"/>
                </a:cubicBezTo>
                <a:cubicBezTo>
                  <a:pt x="645952" y="2214703"/>
                  <a:pt x="384604" y="2248556"/>
                  <a:pt x="254278" y="2139399"/>
                </a:cubicBezTo>
                <a:cubicBezTo>
                  <a:pt x="145767" y="2048514"/>
                  <a:pt x="81795" y="1855202"/>
                  <a:pt x="63030" y="1655003"/>
                </a:cubicBezTo>
                <a:close/>
              </a:path>
            </a:pathLst>
          </a:custGeom>
          <a:solidFill>
            <a:srgbClr val="D59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noProof="0" dirty="0"/>
          </a:p>
        </p:txBody>
      </p:sp>
      <p:sp>
        <p:nvSpPr>
          <p:cNvPr id="113" name="Google Shape;113;p3"/>
          <p:cNvSpPr txBox="1"/>
          <p:nvPr/>
        </p:nvSpPr>
        <p:spPr>
          <a:xfrm>
            <a:off x="10166584" y="2001135"/>
            <a:ext cx="5201841" cy="1359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5" b="1" i="1" u="none" strike="noStrike" cap="none" noProof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Confidencialidad</a:t>
            </a:r>
            <a:r>
              <a:rPr lang="en-US" sz="2455" b="1" i="1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5" i="1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 que se </a:t>
            </a:r>
            <a:r>
              <a:rPr lang="en-US" sz="2455" i="1" u="none" strike="noStrike" cap="none" noProof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discute</a:t>
            </a:r>
            <a:r>
              <a:rPr lang="en-US" sz="2455" i="1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55" i="1" u="none" strike="noStrike" cap="none" noProof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aquí</a:t>
            </a:r>
            <a:r>
              <a:rPr lang="en-US" sz="2455" i="1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se </a:t>
            </a:r>
            <a:r>
              <a:rPr lang="en-US" sz="2455" i="1" u="none" strike="noStrike" cap="none" noProof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queda</a:t>
            </a:r>
            <a:r>
              <a:rPr lang="en-US" sz="2455" i="1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55" i="1" u="none" strike="noStrike" cap="none" noProof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aquí</a:t>
            </a:r>
            <a:endParaRPr lang="en-US" noProof="0" dirty="0"/>
          </a:p>
        </p:txBody>
      </p:sp>
      <p:sp>
        <p:nvSpPr>
          <p:cNvPr id="114" name="Google Shape;114;p3"/>
          <p:cNvSpPr txBox="1"/>
          <p:nvPr/>
        </p:nvSpPr>
        <p:spPr>
          <a:xfrm>
            <a:off x="1930685" y="2973185"/>
            <a:ext cx="7715091" cy="6422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85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Algunas</a:t>
            </a:r>
            <a:r>
              <a:rPr lang="en-US" sz="9485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claves para un </a:t>
            </a:r>
            <a:r>
              <a:rPr lang="en-US" sz="9485" b="1" noProof="0" dirty="0" err="1">
                <a:solidFill>
                  <a:srgbClr val="CDFE64"/>
                </a:solidFill>
              </a:rPr>
              <a:t>espacio</a:t>
            </a:r>
            <a:r>
              <a:rPr lang="en-US" sz="9485" b="1" noProof="0" dirty="0">
                <a:solidFill>
                  <a:srgbClr val="CDFE64"/>
                </a:solidFill>
              </a:rPr>
              <a:t> </a:t>
            </a:r>
            <a:r>
              <a:rPr lang="en-US" sz="9485" b="1" noProof="0" dirty="0" err="1">
                <a:solidFill>
                  <a:srgbClr val="CDFE64"/>
                </a:solidFill>
              </a:rPr>
              <a:t>seguro</a:t>
            </a:r>
            <a:endParaRPr lang="en-US" sz="9485" b="1" noProof="0" dirty="0">
              <a:solidFill>
                <a:srgbClr val="CDFE64"/>
              </a:solidFill>
            </a:endParaRPr>
          </a:p>
        </p:txBody>
      </p:sp>
      <p:sp>
        <p:nvSpPr>
          <p:cNvPr id="115" name="Google Shape;115;p3"/>
          <p:cNvSpPr/>
          <p:nvPr/>
        </p:nvSpPr>
        <p:spPr>
          <a:xfrm>
            <a:off x="16858312" y="2199096"/>
            <a:ext cx="1830043" cy="1973576"/>
          </a:xfrm>
          <a:custGeom>
            <a:avLst/>
            <a:gdLst/>
            <a:ahLst/>
            <a:cxnLst/>
            <a:rect l="l" t="t" r="r" b="b"/>
            <a:pathLst>
              <a:path w="1830043" h="1973576" extrusionOk="0">
                <a:moveTo>
                  <a:pt x="0" y="0"/>
                </a:moveTo>
                <a:lnTo>
                  <a:pt x="1830043" y="0"/>
                </a:lnTo>
                <a:lnTo>
                  <a:pt x="1830043" y="1973575"/>
                </a:lnTo>
                <a:lnTo>
                  <a:pt x="0" y="19735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16" name="Google Shape;116;p3"/>
          <p:cNvSpPr/>
          <p:nvPr/>
        </p:nvSpPr>
        <p:spPr>
          <a:xfrm>
            <a:off x="3791503" y="878375"/>
            <a:ext cx="2330740" cy="695649"/>
          </a:xfrm>
          <a:custGeom>
            <a:avLst/>
            <a:gdLst/>
            <a:ahLst/>
            <a:cxnLst/>
            <a:rect l="l" t="t" r="r" b="b"/>
            <a:pathLst>
              <a:path w="2330740" h="695649" extrusionOk="0">
                <a:moveTo>
                  <a:pt x="0" y="0"/>
                </a:moveTo>
                <a:lnTo>
                  <a:pt x="2330741" y="0"/>
                </a:lnTo>
                <a:lnTo>
                  <a:pt x="2330741" y="695650"/>
                </a:lnTo>
                <a:lnTo>
                  <a:pt x="0" y="695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17" name="Google Shape;117;p3"/>
          <p:cNvSpPr/>
          <p:nvPr/>
        </p:nvSpPr>
        <p:spPr>
          <a:xfrm>
            <a:off x="6122244" y="9530443"/>
            <a:ext cx="2740867" cy="1132747"/>
          </a:xfrm>
          <a:custGeom>
            <a:avLst/>
            <a:gdLst/>
            <a:ahLst/>
            <a:cxnLst/>
            <a:rect l="l" t="t" r="r" b="b"/>
            <a:pathLst>
              <a:path w="2740867" h="1132747" extrusionOk="0">
                <a:moveTo>
                  <a:pt x="0" y="0"/>
                </a:moveTo>
                <a:lnTo>
                  <a:pt x="2740867" y="0"/>
                </a:lnTo>
                <a:lnTo>
                  <a:pt x="2740867" y="1132747"/>
                </a:lnTo>
                <a:lnTo>
                  <a:pt x="0" y="11327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18" name="Google Shape;118;p3"/>
          <p:cNvSpPr/>
          <p:nvPr/>
        </p:nvSpPr>
        <p:spPr>
          <a:xfrm>
            <a:off x="9760359" y="4249448"/>
            <a:ext cx="5869218" cy="2021914"/>
          </a:xfrm>
          <a:custGeom>
            <a:avLst/>
            <a:gdLst/>
            <a:ahLst/>
            <a:cxnLst/>
            <a:rect l="l" t="t" r="r" b="b"/>
            <a:pathLst>
              <a:path w="6527112" h="2248556" extrusionOk="0">
                <a:moveTo>
                  <a:pt x="63030" y="1655003"/>
                </a:moveTo>
                <a:cubicBezTo>
                  <a:pt x="63030" y="1655003"/>
                  <a:pt x="0" y="1408439"/>
                  <a:pt x="10218" y="1214762"/>
                </a:cubicBezTo>
                <a:cubicBezTo>
                  <a:pt x="18651" y="990971"/>
                  <a:pt x="65033" y="645332"/>
                  <a:pt x="65033" y="645332"/>
                </a:cubicBezTo>
                <a:cubicBezTo>
                  <a:pt x="82233" y="502466"/>
                  <a:pt x="56685" y="337866"/>
                  <a:pt x="181385" y="223925"/>
                </a:cubicBezTo>
                <a:cubicBezTo>
                  <a:pt x="346794" y="72788"/>
                  <a:pt x="621643" y="0"/>
                  <a:pt x="5634039" y="6965"/>
                </a:cubicBezTo>
                <a:cubicBezTo>
                  <a:pt x="5850787" y="16819"/>
                  <a:pt x="6055102" y="36481"/>
                  <a:pt x="6189291" y="101690"/>
                </a:cubicBezTo>
                <a:cubicBezTo>
                  <a:pt x="6445337" y="226120"/>
                  <a:pt x="6527112" y="459160"/>
                  <a:pt x="6521625" y="704684"/>
                </a:cubicBezTo>
                <a:cubicBezTo>
                  <a:pt x="6521625" y="704684"/>
                  <a:pt x="6478336" y="1013073"/>
                  <a:pt x="6485769" y="1248607"/>
                </a:cubicBezTo>
                <a:cubicBezTo>
                  <a:pt x="6492893" y="1396804"/>
                  <a:pt x="6500049" y="1592407"/>
                  <a:pt x="6500049" y="1592407"/>
                </a:cubicBezTo>
                <a:cubicBezTo>
                  <a:pt x="6483368" y="1808139"/>
                  <a:pt x="6368724" y="2018751"/>
                  <a:pt x="6171855" y="2130375"/>
                </a:cubicBezTo>
                <a:cubicBezTo>
                  <a:pt x="6021503" y="2215624"/>
                  <a:pt x="5823472" y="2230722"/>
                  <a:pt x="4625762" y="2219980"/>
                </a:cubicBezTo>
                <a:cubicBezTo>
                  <a:pt x="645952" y="2214703"/>
                  <a:pt x="384604" y="2248556"/>
                  <a:pt x="254278" y="2139399"/>
                </a:cubicBezTo>
                <a:cubicBezTo>
                  <a:pt x="145767" y="2048514"/>
                  <a:pt x="81795" y="1855202"/>
                  <a:pt x="63030" y="1655003"/>
                </a:cubicBezTo>
                <a:close/>
              </a:path>
            </a:pathLst>
          </a:custGeom>
          <a:solidFill>
            <a:srgbClr val="D59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noProof="0" dirty="0"/>
          </a:p>
        </p:txBody>
      </p:sp>
      <p:sp>
        <p:nvSpPr>
          <p:cNvPr id="119" name="Google Shape;119;p3"/>
          <p:cNvSpPr/>
          <p:nvPr/>
        </p:nvSpPr>
        <p:spPr>
          <a:xfrm>
            <a:off x="9760359" y="6959433"/>
            <a:ext cx="5869218" cy="2021914"/>
          </a:xfrm>
          <a:custGeom>
            <a:avLst/>
            <a:gdLst/>
            <a:ahLst/>
            <a:cxnLst/>
            <a:rect l="l" t="t" r="r" b="b"/>
            <a:pathLst>
              <a:path w="6527112" h="2248556" extrusionOk="0">
                <a:moveTo>
                  <a:pt x="63030" y="1655003"/>
                </a:moveTo>
                <a:cubicBezTo>
                  <a:pt x="63030" y="1655003"/>
                  <a:pt x="0" y="1408439"/>
                  <a:pt x="10218" y="1214762"/>
                </a:cubicBezTo>
                <a:cubicBezTo>
                  <a:pt x="18651" y="990971"/>
                  <a:pt x="65033" y="645332"/>
                  <a:pt x="65033" y="645332"/>
                </a:cubicBezTo>
                <a:cubicBezTo>
                  <a:pt x="82233" y="502466"/>
                  <a:pt x="56685" y="337866"/>
                  <a:pt x="181385" y="223925"/>
                </a:cubicBezTo>
                <a:cubicBezTo>
                  <a:pt x="346794" y="72788"/>
                  <a:pt x="621643" y="0"/>
                  <a:pt x="5634039" y="6965"/>
                </a:cubicBezTo>
                <a:cubicBezTo>
                  <a:pt x="5850787" y="16819"/>
                  <a:pt x="6055102" y="36481"/>
                  <a:pt x="6189291" y="101690"/>
                </a:cubicBezTo>
                <a:cubicBezTo>
                  <a:pt x="6445337" y="226120"/>
                  <a:pt x="6527112" y="459160"/>
                  <a:pt x="6521625" y="704684"/>
                </a:cubicBezTo>
                <a:cubicBezTo>
                  <a:pt x="6521625" y="704684"/>
                  <a:pt x="6478336" y="1013073"/>
                  <a:pt x="6485769" y="1248607"/>
                </a:cubicBezTo>
                <a:cubicBezTo>
                  <a:pt x="6492893" y="1396804"/>
                  <a:pt x="6500049" y="1592407"/>
                  <a:pt x="6500049" y="1592407"/>
                </a:cubicBezTo>
                <a:cubicBezTo>
                  <a:pt x="6483368" y="1808139"/>
                  <a:pt x="6368724" y="2018751"/>
                  <a:pt x="6171855" y="2130375"/>
                </a:cubicBezTo>
                <a:cubicBezTo>
                  <a:pt x="6021503" y="2215624"/>
                  <a:pt x="5823472" y="2230722"/>
                  <a:pt x="4625762" y="2219980"/>
                </a:cubicBezTo>
                <a:cubicBezTo>
                  <a:pt x="645952" y="2214703"/>
                  <a:pt x="384604" y="2248556"/>
                  <a:pt x="254278" y="2139399"/>
                </a:cubicBezTo>
                <a:cubicBezTo>
                  <a:pt x="145767" y="2048514"/>
                  <a:pt x="81795" y="1855202"/>
                  <a:pt x="63030" y="1655003"/>
                </a:cubicBezTo>
                <a:close/>
              </a:path>
            </a:pathLst>
          </a:custGeom>
          <a:solidFill>
            <a:srgbClr val="D59F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noProof="0" dirty="0"/>
          </a:p>
        </p:txBody>
      </p:sp>
      <p:sp>
        <p:nvSpPr>
          <p:cNvPr id="120" name="Google Shape;120;p3"/>
          <p:cNvSpPr txBox="1"/>
          <p:nvPr/>
        </p:nvSpPr>
        <p:spPr>
          <a:xfrm>
            <a:off x="10166584" y="4652800"/>
            <a:ext cx="5060245" cy="1359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5" b="1" i="1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Respeto </a:t>
            </a:r>
            <a:r>
              <a:rPr lang="en-US" sz="2455" b="1" i="1" u="none" strike="noStrike" cap="none" noProof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mutuo</a:t>
            </a:r>
            <a:r>
              <a:rPr lang="en-US" sz="2455" b="1" i="1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5" i="1" noProof="0" dirty="0" err="1">
                <a:sym typeface="Sansita"/>
              </a:rPr>
              <a:t>Escuchamos</a:t>
            </a:r>
            <a:r>
              <a:rPr lang="en-US" sz="2455" i="1" noProof="0" dirty="0">
                <a:sym typeface="Sansita"/>
              </a:rPr>
              <a:t> </a:t>
            </a:r>
            <a:r>
              <a:rPr lang="en-US" sz="2455" i="1" noProof="0" dirty="0" err="1">
                <a:sym typeface="Sansita"/>
              </a:rPr>
              <a:t>activamente</a:t>
            </a:r>
            <a:r>
              <a:rPr lang="en-US" sz="2455" i="1" noProof="0" dirty="0">
                <a:sym typeface="Sansita"/>
              </a:rPr>
              <a:t> a los </a:t>
            </a:r>
            <a:r>
              <a:rPr lang="en-US" sz="2455" i="1" noProof="0" dirty="0" err="1">
                <a:sym typeface="Sansita"/>
              </a:rPr>
              <a:t>demás</a:t>
            </a:r>
            <a:r>
              <a:rPr lang="en-US" sz="2455" i="1" noProof="0" dirty="0">
                <a:sym typeface="Sansita"/>
              </a:rPr>
              <a:t>, sin </a:t>
            </a:r>
            <a:r>
              <a:rPr lang="en-US" sz="2455" i="1" noProof="0" dirty="0" err="1">
                <a:sym typeface="Sansita"/>
              </a:rPr>
              <a:t>juzgar</a:t>
            </a:r>
            <a:r>
              <a:rPr lang="en-US" sz="2455" i="1" noProof="0" dirty="0">
                <a:sym typeface="Sansita"/>
              </a:rPr>
              <a:t>.</a:t>
            </a:r>
            <a:endParaRPr lang="en-US" sz="2455" i="1" noProof="0" dirty="0"/>
          </a:p>
        </p:txBody>
      </p:sp>
      <p:sp>
        <p:nvSpPr>
          <p:cNvPr id="121" name="Google Shape;121;p3"/>
          <p:cNvSpPr txBox="1"/>
          <p:nvPr/>
        </p:nvSpPr>
        <p:spPr>
          <a:xfrm>
            <a:off x="10166584" y="7413303"/>
            <a:ext cx="5060245" cy="906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5" b="1" i="1" u="none" strike="noStrike" cap="none" noProof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Aprendemos</a:t>
            </a:r>
            <a:r>
              <a:rPr lang="en-US" sz="2455" b="1" i="1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55" b="1" i="1" u="none" strike="noStrike" cap="none" noProof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junt@s</a:t>
            </a:r>
            <a:r>
              <a:rPr lang="en-US" sz="2455" b="1" i="1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Haz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preguntas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455" b="0" i="1" u="none" strike="noStrike" cap="none" noProof="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levantando</a:t>
            </a:r>
            <a:r>
              <a:rPr lang="en-US" sz="2455" b="0" i="1" u="none" strike="noStrike" cap="none" noProof="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la mano.</a:t>
            </a:r>
            <a:endParaRPr lang="en-US" noProof="0" dirty="0"/>
          </a:p>
        </p:txBody>
      </p:sp>
      <p:sp>
        <p:nvSpPr>
          <p:cNvPr id="122" name="Google Shape;122;p3"/>
          <p:cNvSpPr/>
          <p:nvPr/>
        </p:nvSpPr>
        <p:spPr>
          <a:xfrm rot="-5400000" flipH="1">
            <a:off x="11046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23" name="Google Shape;123;p3"/>
          <p:cNvSpPr/>
          <p:nvPr/>
        </p:nvSpPr>
        <p:spPr>
          <a:xfrm rot="5400000" flipH="1">
            <a:off x="16252693" y="82406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7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7" y="2035308"/>
                </a:lnTo>
                <a:lnTo>
                  <a:pt x="2035307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"/>
          <p:cNvSpPr/>
          <p:nvPr/>
        </p:nvSpPr>
        <p:spPr>
          <a:xfrm rot="-5400000" flipH="1">
            <a:off x="11046" y="0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8" y="2035307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48" name="Google Shape;148;p5"/>
          <p:cNvSpPr/>
          <p:nvPr/>
        </p:nvSpPr>
        <p:spPr>
          <a:xfrm rot="5400000" flipH="1">
            <a:off x="16252693" y="8251693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7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7" y="2035307"/>
                </a:lnTo>
                <a:lnTo>
                  <a:pt x="203530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49" name="Google Shape;149;p5"/>
          <p:cNvSpPr txBox="1"/>
          <p:nvPr/>
        </p:nvSpPr>
        <p:spPr>
          <a:xfrm>
            <a:off x="1421937" y="1809435"/>
            <a:ext cx="16305807" cy="4875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noProof="0" dirty="0">
                <a:solidFill>
                  <a:schemeClr val="bg1"/>
                </a:solidFill>
              </a:rPr>
              <a:t>¿</a:t>
            </a:r>
            <a:r>
              <a:rPr lang="en-US" sz="9600" noProof="0" dirty="0" err="1">
                <a:solidFill>
                  <a:schemeClr val="bg1"/>
                </a:solidFill>
              </a:rPr>
              <a:t>Qué</a:t>
            </a:r>
            <a:r>
              <a:rPr lang="en-US" sz="9600" noProof="0" dirty="0">
                <a:solidFill>
                  <a:schemeClr val="bg1"/>
                </a:solidFill>
              </a:rPr>
              <a:t> </a:t>
            </a:r>
            <a:r>
              <a:rPr lang="en-US" sz="9600" noProof="0" dirty="0" err="1">
                <a:solidFill>
                  <a:srgbClr val="CDFE64"/>
                </a:solidFill>
              </a:rPr>
              <a:t>curiosidades</a:t>
            </a:r>
            <a:r>
              <a:rPr lang="en-US" sz="9600" noProof="0" dirty="0">
                <a:solidFill>
                  <a:srgbClr val="CDFE64"/>
                </a:solidFill>
              </a:rPr>
              <a:t> o </a:t>
            </a:r>
            <a:r>
              <a:rPr lang="en-US" sz="9600" noProof="0" dirty="0" err="1">
                <a:solidFill>
                  <a:srgbClr val="CDFE64"/>
                </a:solidFill>
              </a:rPr>
              <a:t>preguntas</a:t>
            </a:r>
            <a:r>
              <a:rPr lang="en-US" sz="9600" noProof="0" dirty="0">
                <a:solidFill>
                  <a:schemeClr val="bg1"/>
                </a:solidFill>
              </a:rPr>
              <a:t> </a:t>
            </a:r>
            <a:r>
              <a:rPr lang="en-US" sz="9600" noProof="0" dirty="0" err="1">
                <a:solidFill>
                  <a:schemeClr val="bg1"/>
                </a:solidFill>
              </a:rPr>
              <a:t>tienes</a:t>
            </a:r>
            <a:r>
              <a:rPr lang="en-US" sz="9600" noProof="0" dirty="0">
                <a:solidFill>
                  <a:schemeClr val="bg1"/>
                </a:solidFill>
              </a:rPr>
              <a:t> </a:t>
            </a:r>
            <a:r>
              <a:rPr lang="en-US" sz="9600" noProof="0" dirty="0" err="1">
                <a:solidFill>
                  <a:schemeClr val="bg1"/>
                </a:solidFill>
              </a:rPr>
              <a:t>sobre</a:t>
            </a:r>
            <a:r>
              <a:rPr lang="en-US" sz="9600" noProof="0" dirty="0">
                <a:solidFill>
                  <a:schemeClr val="bg1"/>
                </a:solidFill>
              </a:rPr>
              <a:t> </a:t>
            </a:r>
            <a:r>
              <a:rPr lang="en-US" sz="9600" noProof="0" dirty="0" err="1">
                <a:solidFill>
                  <a:schemeClr val="bg1"/>
                </a:solidFill>
              </a:rPr>
              <a:t>el</a:t>
            </a:r>
            <a:r>
              <a:rPr lang="en-US" sz="9600" noProof="0" dirty="0">
                <a:solidFill>
                  <a:schemeClr val="bg1"/>
                </a:solidFill>
              </a:rPr>
              <a:t> </a:t>
            </a:r>
            <a:r>
              <a:rPr lang="en-US" sz="9600" noProof="0" dirty="0" err="1">
                <a:solidFill>
                  <a:schemeClr val="bg1"/>
                </a:solidFill>
              </a:rPr>
              <a:t>tema</a:t>
            </a:r>
            <a:r>
              <a:rPr lang="en-US" sz="9600" noProof="0" dirty="0">
                <a:solidFill>
                  <a:schemeClr val="bg1"/>
                </a:solidFill>
              </a:rPr>
              <a:t> del taller de hoy?</a:t>
            </a:r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50" name="Google Shape;150;p5"/>
          <p:cNvSpPr/>
          <p:nvPr/>
        </p:nvSpPr>
        <p:spPr>
          <a:xfrm rot="500253">
            <a:off x="14054001" y="5504450"/>
            <a:ext cx="3564006" cy="3525126"/>
          </a:xfrm>
          <a:custGeom>
            <a:avLst/>
            <a:gdLst/>
            <a:ahLst/>
            <a:cxnLst/>
            <a:rect l="l" t="t" r="r" b="b"/>
            <a:pathLst>
              <a:path w="3564006" h="3525126" extrusionOk="0">
                <a:moveTo>
                  <a:pt x="0" y="0"/>
                </a:moveTo>
                <a:lnTo>
                  <a:pt x="3564006" y="0"/>
                </a:lnTo>
                <a:lnTo>
                  <a:pt x="3564006" y="3525126"/>
                </a:lnTo>
                <a:lnTo>
                  <a:pt x="0" y="35251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51" name="Google Shape;151;p5"/>
          <p:cNvSpPr txBox="1"/>
          <p:nvPr/>
        </p:nvSpPr>
        <p:spPr>
          <a:xfrm>
            <a:off x="1421937" y="6689802"/>
            <a:ext cx="12002080" cy="1378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Coge</a:t>
            </a:r>
            <a:r>
              <a:rPr lang="en-US" sz="32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un </a:t>
            </a:r>
            <a:r>
              <a:rPr lang="en-US" sz="32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post-it</a:t>
            </a:r>
            <a:r>
              <a:rPr lang="en-US" sz="32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y </a:t>
            </a:r>
            <a:r>
              <a:rPr lang="en-US" sz="32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siéntete</a:t>
            </a:r>
            <a:r>
              <a:rPr lang="en-US" sz="32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libre de </a:t>
            </a:r>
            <a:r>
              <a:rPr lang="en-US" sz="32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escribir</a:t>
            </a:r>
            <a:r>
              <a:rPr lang="en-US" sz="32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o </a:t>
            </a:r>
            <a:r>
              <a:rPr lang="en-US" sz="32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preguntar</a:t>
            </a:r>
            <a:r>
              <a:rPr lang="en-US" sz="32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algo que </a:t>
            </a:r>
            <a:r>
              <a:rPr lang="en-US" sz="32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te</a:t>
            </a:r>
            <a:r>
              <a:rPr lang="en-US" sz="32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32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gustaría</a:t>
            </a:r>
            <a:r>
              <a:rPr lang="en-US" sz="32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32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explorar</a:t>
            </a:r>
            <a:r>
              <a:rPr lang="en-US" sz="32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hoy</a:t>
            </a:r>
            <a:endParaRPr lang="en-US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"/>
          <p:cNvSpPr/>
          <p:nvPr/>
        </p:nvSpPr>
        <p:spPr>
          <a:xfrm rot="10800000" flipH="1">
            <a:off x="11046" y="82406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57" name="Google Shape;157;p6"/>
          <p:cNvSpPr/>
          <p:nvPr/>
        </p:nvSpPr>
        <p:spPr>
          <a:xfrm flipH="1">
            <a:off x="16241646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58" name="Google Shape;158;p6"/>
          <p:cNvSpPr/>
          <p:nvPr/>
        </p:nvSpPr>
        <p:spPr>
          <a:xfrm>
            <a:off x="10881675" y="6024625"/>
            <a:ext cx="4346232" cy="4241198"/>
          </a:xfrm>
          <a:custGeom>
            <a:avLst/>
            <a:gdLst/>
            <a:ahLst/>
            <a:cxnLst/>
            <a:rect l="l" t="t" r="r" b="b"/>
            <a:pathLst>
              <a:path w="4346232" h="4241198" extrusionOk="0">
                <a:moveTo>
                  <a:pt x="0" y="0"/>
                </a:moveTo>
                <a:lnTo>
                  <a:pt x="4346232" y="0"/>
                </a:lnTo>
                <a:lnTo>
                  <a:pt x="4346232" y="4241199"/>
                </a:lnTo>
                <a:lnTo>
                  <a:pt x="0" y="42411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59" name="Google Shape;159;p6"/>
          <p:cNvSpPr/>
          <p:nvPr/>
        </p:nvSpPr>
        <p:spPr>
          <a:xfrm>
            <a:off x="7536989" y="6643221"/>
            <a:ext cx="3344686" cy="3643779"/>
          </a:xfrm>
          <a:custGeom>
            <a:avLst/>
            <a:gdLst/>
            <a:ahLst/>
            <a:cxnLst/>
            <a:rect l="l" t="t" r="r" b="b"/>
            <a:pathLst>
              <a:path w="3344686" h="3643779" extrusionOk="0">
                <a:moveTo>
                  <a:pt x="0" y="0"/>
                </a:moveTo>
                <a:lnTo>
                  <a:pt x="3344686" y="0"/>
                </a:lnTo>
                <a:lnTo>
                  <a:pt x="3344686" y="3643779"/>
                </a:lnTo>
                <a:lnTo>
                  <a:pt x="0" y="36437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60" name="Google Shape;160;p6"/>
          <p:cNvSpPr/>
          <p:nvPr/>
        </p:nvSpPr>
        <p:spPr>
          <a:xfrm>
            <a:off x="15070734" y="6342870"/>
            <a:ext cx="2721449" cy="3944130"/>
          </a:xfrm>
          <a:custGeom>
            <a:avLst/>
            <a:gdLst/>
            <a:ahLst/>
            <a:cxnLst/>
            <a:rect l="l" t="t" r="r" b="b"/>
            <a:pathLst>
              <a:path w="2721449" h="3944130" extrusionOk="0">
                <a:moveTo>
                  <a:pt x="0" y="0"/>
                </a:moveTo>
                <a:lnTo>
                  <a:pt x="2721450" y="0"/>
                </a:lnTo>
                <a:lnTo>
                  <a:pt x="2721450" y="3944130"/>
                </a:lnTo>
                <a:lnTo>
                  <a:pt x="0" y="39441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61" name="Google Shape;161;p6"/>
          <p:cNvSpPr/>
          <p:nvPr/>
        </p:nvSpPr>
        <p:spPr>
          <a:xfrm>
            <a:off x="4547032" y="6622044"/>
            <a:ext cx="2846703" cy="3643779"/>
          </a:xfrm>
          <a:custGeom>
            <a:avLst/>
            <a:gdLst/>
            <a:ahLst/>
            <a:cxnLst/>
            <a:rect l="l" t="t" r="r" b="b"/>
            <a:pathLst>
              <a:path w="2846703" h="3643779" extrusionOk="0">
                <a:moveTo>
                  <a:pt x="0" y="0"/>
                </a:moveTo>
                <a:lnTo>
                  <a:pt x="2846703" y="0"/>
                </a:lnTo>
                <a:lnTo>
                  <a:pt x="2846703" y="3643780"/>
                </a:lnTo>
                <a:lnTo>
                  <a:pt x="0" y="36437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62" name="Google Shape;162;p6"/>
          <p:cNvSpPr/>
          <p:nvPr/>
        </p:nvSpPr>
        <p:spPr>
          <a:xfrm>
            <a:off x="1486377" y="6315549"/>
            <a:ext cx="3253907" cy="3944130"/>
          </a:xfrm>
          <a:custGeom>
            <a:avLst/>
            <a:gdLst/>
            <a:ahLst/>
            <a:cxnLst/>
            <a:rect l="l" t="t" r="r" b="b"/>
            <a:pathLst>
              <a:path w="3253907" h="3944130" extrusionOk="0">
                <a:moveTo>
                  <a:pt x="0" y="0"/>
                </a:moveTo>
                <a:lnTo>
                  <a:pt x="3253907" y="0"/>
                </a:lnTo>
                <a:lnTo>
                  <a:pt x="3253907" y="3944130"/>
                </a:lnTo>
                <a:lnTo>
                  <a:pt x="0" y="39441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63" name="Google Shape;163;p6"/>
          <p:cNvSpPr txBox="1"/>
          <p:nvPr/>
        </p:nvSpPr>
        <p:spPr>
          <a:xfrm>
            <a:off x="1238469" y="1903240"/>
            <a:ext cx="16305807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Ejercicio</a:t>
            </a:r>
            <a:r>
              <a:rPr lang="en-US" sz="9000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000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interactivo</a:t>
            </a:r>
            <a:r>
              <a:rPr lang="en-US" sz="9000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lang="en-US" noProof="0" dirty="0"/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1" noProof="0" dirty="0">
                <a:solidFill>
                  <a:srgbClr val="FFFFFF"/>
                </a:solidFill>
              </a:rPr>
              <a:t>¿</a:t>
            </a:r>
            <a:r>
              <a:rPr lang="en-US" sz="9000" b="1" noProof="0" dirty="0" err="1">
                <a:solidFill>
                  <a:srgbClr val="FFFFFF"/>
                </a:solidFill>
              </a:rPr>
              <a:t>Cómo</a:t>
            </a:r>
            <a:r>
              <a:rPr lang="en-US" sz="9000" b="1" noProof="0" dirty="0">
                <a:solidFill>
                  <a:srgbClr val="FFFFFF"/>
                </a:solidFill>
              </a:rPr>
              <a:t> </a:t>
            </a:r>
            <a:r>
              <a:rPr lang="en-US" sz="9000" b="1" noProof="0" dirty="0" err="1">
                <a:solidFill>
                  <a:srgbClr val="FFFFFF"/>
                </a:solidFill>
              </a:rPr>
              <a:t>somos</a:t>
            </a:r>
            <a:r>
              <a:rPr lang="en-US" sz="9000" b="1" noProof="0" dirty="0">
                <a:solidFill>
                  <a:srgbClr val="FFFFFF"/>
                </a:solidFill>
              </a:rPr>
              <a:t> en España?</a:t>
            </a:r>
            <a:endParaRPr lang="en-US" noProof="0" dirty="0"/>
          </a:p>
        </p:txBody>
      </p:sp>
    </p:spTree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"/>
          <p:cNvSpPr/>
          <p:nvPr/>
        </p:nvSpPr>
        <p:spPr>
          <a:xfrm rot="10800000" flipH="1">
            <a:off x="11046" y="82406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69" name="Google Shape;169;p7"/>
          <p:cNvSpPr/>
          <p:nvPr/>
        </p:nvSpPr>
        <p:spPr>
          <a:xfrm flipH="1">
            <a:off x="16241646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70" name="Google Shape;170;p7"/>
          <p:cNvSpPr/>
          <p:nvPr/>
        </p:nvSpPr>
        <p:spPr>
          <a:xfrm>
            <a:off x="9405110" y="6501372"/>
            <a:ext cx="3733823" cy="3640478"/>
          </a:xfrm>
          <a:custGeom>
            <a:avLst/>
            <a:gdLst/>
            <a:ahLst/>
            <a:cxnLst/>
            <a:rect l="l" t="t" r="r" b="b"/>
            <a:pathLst>
              <a:path w="3733823" h="3640478" extrusionOk="0">
                <a:moveTo>
                  <a:pt x="0" y="0"/>
                </a:moveTo>
                <a:lnTo>
                  <a:pt x="3733824" y="0"/>
                </a:lnTo>
                <a:lnTo>
                  <a:pt x="3733824" y="3640477"/>
                </a:lnTo>
                <a:lnTo>
                  <a:pt x="0" y="36404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71" name="Google Shape;171;p7"/>
          <p:cNvSpPr txBox="1"/>
          <p:nvPr/>
        </p:nvSpPr>
        <p:spPr>
          <a:xfrm>
            <a:off x="1390027" y="2283637"/>
            <a:ext cx="16305807" cy="321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0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¡Vamos con los </a:t>
            </a:r>
            <a:r>
              <a:rPr lang="en-US" dirty="0"/>
              <a:t>e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0" b="1" dirty="0">
                <a:solidFill>
                  <a:srgbClr val="CDFE64"/>
                </a:solidFill>
              </a:rPr>
              <a:t>e</a:t>
            </a:r>
            <a:r>
              <a:rPr lang="en-US" sz="9500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stere</a:t>
            </a:r>
            <a:r>
              <a:rPr lang="en-US" sz="9500" b="1" dirty="0" err="1">
                <a:solidFill>
                  <a:srgbClr val="CDFE64"/>
                </a:solidFill>
              </a:rPr>
              <a:t>otipos</a:t>
            </a:r>
            <a:r>
              <a:rPr lang="en-US" sz="9500" b="1" dirty="0">
                <a:solidFill>
                  <a:srgbClr val="CDFE64"/>
                </a:solidFill>
              </a:rPr>
              <a:t> de </a:t>
            </a:r>
            <a:r>
              <a:rPr lang="en-US" sz="9500" b="1" dirty="0" err="1">
                <a:solidFill>
                  <a:srgbClr val="CDFE64"/>
                </a:solidFill>
              </a:rPr>
              <a:t>género</a:t>
            </a:r>
            <a:r>
              <a:rPr lang="en-US" sz="9500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! </a:t>
            </a:r>
            <a:endParaRPr lang="en-US" noProof="0" dirty="0">
              <a:solidFill>
                <a:srgbClr val="CDFE64"/>
              </a:solidFill>
            </a:endParaRPr>
          </a:p>
        </p:txBody>
      </p:sp>
      <p:sp>
        <p:nvSpPr>
          <p:cNvPr id="172" name="Google Shape;172;p7"/>
          <p:cNvSpPr txBox="1"/>
          <p:nvPr/>
        </p:nvSpPr>
        <p:spPr>
          <a:xfrm>
            <a:off x="1560531" y="5401552"/>
            <a:ext cx="12002080" cy="1378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cajas imaginarias en las que colocamos a hombres y mujeres, con ideas preconcebidas sobre cómo deberían ser.</a:t>
            </a:r>
            <a:endParaRPr lang="en-US" noProof="0" dirty="0"/>
          </a:p>
        </p:txBody>
      </p:sp>
      <p:sp>
        <p:nvSpPr>
          <p:cNvPr id="173" name="Google Shape;173;p7"/>
          <p:cNvSpPr/>
          <p:nvPr/>
        </p:nvSpPr>
        <p:spPr>
          <a:xfrm>
            <a:off x="13562611" y="6501372"/>
            <a:ext cx="3733823" cy="3640478"/>
          </a:xfrm>
          <a:custGeom>
            <a:avLst/>
            <a:gdLst/>
            <a:ahLst/>
            <a:cxnLst/>
            <a:rect l="l" t="t" r="r" b="b"/>
            <a:pathLst>
              <a:path w="3733823" h="3640478" extrusionOk="0">
                <a:moveTo>
                  <a:pt x="0" y="0"/>
                </a:moveTo>
                <a:lnTo>
                  <a:pt x="3733824" y="0"/>
                </a:lnTo>
                <a:lnTo>
                  <a:pt x="3733824" y="3640477"/>
                </a:lnTo>
                <a:lnTo>
                  <a:pt x="0" y="36404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74" name="Google Shape;174;p7"/>
          <p:cNvSpPr txBox="1"/>
          <p:nvPr/>
        </p:nvSpPr>
        <p:spPr>
          <a:xfrm rot="-373856">
            <a:off x="11002628" y="8403357"/>
            <a:ext cx="1872759" cy="603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Mujeres</a:t>
            </a:r>
            <a:endParaRPr lang="en-US" noProof="0" dirty="0"/>
          </a:p>
        </p:txBody>
      </p:sp>
      <p:sp>
        <p:nvSpPr>
          <p:cNvPr id="175" name="Google Shape;175;p7"/>
          <p:cNvSpPr txBox="1"/>
          <p:nvPr/>
        </p:nvSpPr>
        <p:spPr>
          <a:xfrm rot="-373856">
            <a:off x="15450347" y="8329999"/>
            <a:ext cx="1466850" cy="603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Hombres</a:t>
            </a:r>
            <a:endParaRPr lang="en-US" sz="1100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179">
          <a:extLst>
            <a:ext uri="{FF2B5EF4-FFF2-40B4-BE49-F238E27FC236}">
              <a16:creationId xmlns:a16="http://schemas.microsoft.com/office/drawing/2014/main" id="{78841A0B-FF90-0301-D910-D211C5E57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">
            <a:extLst>
              <a:ext uri="{FF2B5EF4-FFF2-40B4-BE49-F238E27FC236}">
                <a16:creationId xmlns:a16="http://schemas.microsoft.com/office/drawing/2014/main" id="{A3E371F7-A5C9-F5A9-31A3-7A4EB6BFFD15}"/>
              </a:ext>
            </a:extLst>
          </p:cNvPr>
          <p:cNvSpPr/>
          <p:nvPr/>
        </p:nvSpPr>
        <p:spPr>
          <a:xfrm rot="10800000" flipH="1">
            <a:off x="11046" y="8251693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8" y="2035307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81" name="Google Shape;181;p8">
            <a:extLst>
              <a:ext uri="{FF2B5EF4-FFF2-40B4-BE49-F238E27FC236}">
                <a16:creationId xmlns:a16="http://schemas.microsoft.com/office/drawing/2014/main" id="{5C6019A7-D343-2253-0D8A-D001E57DEB68}"/>
              </a:ext>
            </a:extLst>
          </p:cNvPr>
          <p:cNvSpPr/>
          <p:nvPr/>
        </p:nvSpPr>
        <p:spPr>
          <a:xfrm flipH="1">
            <a:off x="16241646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82" name="Google Shape;182;p8">
            <a:extLst>
              <a:ext uri="{FF2B5EF4-FFF2-40B4-BE49-F238E27FC236}">
                <a16:creationId xmlns:a16="http://schemas.microsoft.com/office/drawing/2014/main" id="{B44CBA56-3BA6-A6C7-0DFD-37D0E779F99E}"/>
              </a:ext>
            </a:extLst>
          </p:cNvPr>
          <p:cNvSpPr/>
          <p:nvPr/>
        </p:nvSpPr>
        <p:spPr>
          <a:xfrm rot="-608921">
            <a:off x="12446672" y="1776626"/>
            <a:ext cx="4469371" cy="3972153"/>
          </a:xfrm>
          <a:custGeom>
            <a:avLst/>
            <a:gdLst/>
            <a:ahLst/>
            <a:cxnLst/>
            <a:rect l="l" t="t" r="r" b="b"/>
            <a:pathLst>
              <a:path w="4469371" h="3972153" extrusionOk="0">
                <a:moveTo>
                  <a:pt x="0" y="0"/>
                </a:moveTo>
                <a:lnTo>
                  <a:pt x="4469370" y="0"/>
                </a:lnTo>
                <a:lnTo>
                  <a:pt x="4469370" y="3972154"/>
                </a:lnTo>
                <a:lnTo>
                  <a:pt x="0" y="39721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pic>
        <p:nvPicPr>
          <p:cNvPr id="3" name="Imagen 2">
            <a:hlinkClick r:id="rId5"/>
            <a:extLst>
              <a:ext uri="{FF2B5EF4-FFF2-40B4-BE49-F238E27FC236}">
                <a16:creationId xmlns:a16="http://schemas.microsoft.com/office/drawing/2014/main" id="{7D329572-CEF5-E95E-7145-B758D08257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5444" y="2800068"/>
            <a:ext cx="9519670" cy="52339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66978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"/>
          <p:cNvSpPr/>
          <p:nvPr/>
        </p:nvSpPr>
        <p:spPr>
          <a:xfrm rot="10800000" flipH="1">
            <a:off x="11046" y="8251693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8" y="2035307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81" name="Google Shape;181;p8"/>
          <p:cNvSpPr/>
          <p:nvPr/>
        </p:nvSpPr>
        <p:spPr>
          <a:xfrm flipH="1">
            <a:off x="16241646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82" name="Google Shape;182;p8"/>
          <p:cNvSpPr/>
          <p:nvPr/>
        </p:nvSpPr>
        <p:spPr>
          <a:xfrm rot="-608921">
            <a:off x="12446672" y="1776626"/>
            <a:ext cx="4469371" cy="3972153"/>
          </a:xfrm>
          <a:custGeom>
            <a:avLst/>
            <a:gdLst/>
            <a:ahLst/>
            <a:cxnLst/>
            <a:rect l="l" t="t" r="r" b="b"/>
            <a:pathLst>
              <a:path w="4469371" h="3972153" extrusionOk="0">
                <a:moveTo>
                  <a:pt x="0" y="0"/>
                </a:moveTo>
                <a:lnTo>
                  <a:pt x="4469370" y="0"/>
                </a:lnTo>
                <a:lnTo>
                  <a:pt x="4469370" y="3972154"/>
                </a:lnTo>
                <a:lnTo>
                  <a:pt x="0" y="39721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83" name="Google Shape;183;p8"/>
          <p:cNvSpPr txBox="1"/>
          <p:nvPr/>
        </p:nvSpPr>
        <p:spPr>
          <a:xfrm>
            <a:off x="2847935" y="2313634"/>
            <a:ext cx="9953665" cy="297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Por </a:t>
            </a:r>
            <a:r>
              <a:rPr lang="en-US" sz="8800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qué</a:t>
            </a:r>
            <a:r>
              <a:rPr lang="en-US" sz="8800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8800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hablamos</a:t>
            </a:r>
            <a:r>
              <a:rPr lang="en-US" sz="8800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8800" b="1" i="0" u="none" strike="noStrike" cap="none" noProof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de </a:t>
            </a:r>
            <a:r>
              <a:rPr lang="en-US" sz="8800" b="1" i="0" u="none" strike="noStrike" cap="none" noProof="0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esto</a:t>
            </a:r>
            <a:endParaRPr lang="en-US" sz="1100" noProof="0" dirty="0">
              <a:solidFill>
                <a:schemeClr val="bg1"/>
              </a:solidFill>
            </a:endParaRPr>
          </a:p>
        </p:txBody>
      </p:sp>
      <p:sp>
        <p:nvSpPr>
          <p:cNvPr id="184" name="Google Shape;184;p8"/>
          <p:cNvSpPr txBox="1"/>
          <p:nvPr/>
        </p:nvSpPr>
        <p:spPr>
          <a:xfrm>
            <a:off x="2046354" y="6179918"/>
            <a:ext cx="14284401" cy="2068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Cuando las personas se ven forzadas a entrar en estas cajas, se limita su capacidad de alcanzar su máximo potencial. Cada persona es única y compleja, y merece ser respetada por quien realmente es.</a:t>
            </a:r>
            <a:endParaRPr lang="en-US" sz="3200" b="0" i="1" u="none" strike="noStrike" cap="none" noProof="0" dirty="0">
              <a:solidFill>
                <a:srgbClr val="FFFFFF"/>
              </a:solidFill>
              <a:latin typeface="Sansita"/>
              <a:ea typeface="Sansita"/>
              <a:cs typeface="Sansita"/>
              <a:sym typeface="Sansita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"/>
          <p:cNvSpPr/>
          <p:nvPr/>
        </p:nvSpPr>
        <p:spPr>
          <a:xfrm rot="10800000" flipH="1">
            <a:off x="11046" y="8251693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8" y="2035307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90" name="Google Shape;190;p9"/>
          <p:cNvSpPr/>
          <p:nvPr/>
        </p:nvSpPr>
        <p:spPr>
          <a:xfrm flipH="1">
            <a:off x="16241646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91" name="Google Shape;191;p9"/>
          <p:cNvSpPr/>
          <p:nvPr/>
        </p:nvSpPr>
        <p:spPr>
          <a:xfrm rot="10800000">
            <a:off x="6054553" y="1832067"/>
            <a:ext cx="3089103" cy="3089103"/>
          </a:xfrm>
          <a:custGeom>
            <a:avLst/>
            <a:gdLst/>
            <a:ahLst/>
            <a:cxnLst/>
            <a:rect l="l" t="t" r="r" b="b"/>
            <a:pathLst>
              <a:path w="3089103" h="3089103" extrusionOk="0">
                <a:moveTo>
                  <a:pt x="0" y="0"/>
                </a:moveTo>
                <a:lnTo>
                  <a:pt x="3089103" y="0"/>
                </a:lnTo>
                <a:lnTo>
                  <a:pt x="3089103" y="3089103"/>
                </a:lnTo>
                <a:lnTo>
                  <a:pt x="0" y="30891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92" name="Google Shape;192;p9"/>
          <p:cNvSpPr/>
          <p:nvPr/>
        </p:nvSpPr>
        <p:spPr>
          <a:xfrm rot="-5400000">
            <a:off x="9648481" y="1832067"/>
            <a:ext cx="3089103" cy="3089103"/>
          </a:xfrm>
          <a:custGeom>
            <a:avLst/>
            <a:gdLst/>
            <a:ahLst/>
            <a:cxnLst/>
            <a:rect l="l" t="t" r="r" b="b"/>
            <a:pathLst>
              <a:path w="3089103" h="3089103" extrusionOk="0">
                <a:moveTo>
                  <a:pt x="0" y="0"/>
                </a:moveTo>
                <a:lnTo>
                  <a:pt x="3089103" y="0"/>
                </a:lnTo>
                <a:lnTo>
                  <a:pt x="3089103" y="3089103"/>
                </a:lnTo>
                <a:lnTo>
                  <a:pt x="0" y="30891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93" name="Google Shape;193;p9"/>
          <p:cNvSpPr/>
          <p:nvPr/>
        </p:nvSpPr>
        <p:spPr>
          <a:xfrm>
            <a:off x="9648481" y="5365830"/>
            <a:ext cx="3089103" cy="3089103"/>
          </a:xfrm>
          <a:custGeom>
            <a:avLst/>
            <a:gdLst/>
            <a:ahLst/>
            <a:cxnLst/>
            <a:rect l="l" t="t" r="r" b="b"/>
            <a:pathLst>
              <a:path w="3089103" h="3089103" extrusionOk="0">
                <a:moveTo>
                  <a:pt x="0" y="0"/>
                </a:moveTo>
                <a:lnTo>
                  <a:pt x="3089103" y="0"/>
                </a:lnTo>
                <a:lnTo>
                  <a:pt x="3089103" y="3089103"/>
                </a:lnTo>
                <a:lnTo>
                  <a:pt x="0" y="30891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94" name="Google Shape;194;p9"/>
          <p:cNvSpPr/>
          <p:nvPr/>
        </p:nvSpPr>
        <p:spPr>
          <a:xfrm rot="5400000">
            <a:off x="6054553" y="5365830"/>
            <a:ext cx="3089103" cy="3089103"/>
          </a:xfrm>
          <a:custGeom>
            <a:avLst/>
            <a:gdLst/>
            <a:ahLst/>
            <a:cxnLst/>
            <a:rect l="l" t="t" r="r" b="b"/>
            <a:pathLst>
              <a:path w="3089103" h="3089103" extrusionOk="0">
                <a:moveTo>
                  <a:pt x="0" y="0"/>
                </a:moveTo>
                <a:lnTo>
                  <a:pt x="3089103" y="0"/>
                </a:lnTo>
                <a:lnTo>
                  <a:pt x="3089103" y="3089103"/>
                </a:lnTo>
                <a:lnTo>
                  <a:pt x="0" y="30891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95" name="Google Shape;195;p9"/>
          <p:cNvSpPr txBox="1"/>
          <p:nvPr/>
        </p:nvSpPr>
        <p:spPr>
          <a:xfrm>
            <a:off x="3063896" y="981075"/>
            <a:ext cx="2740619" cy="987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Estereotipos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y 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normas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de 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género</a:t>
            </a:r>
            <a:endParaRPr lang="en-US" noProof="0" dirty="0"/>
          </a:p>
        </p:txBody>
      </p:sp>
      <p:sp>
        <p:nvSpPr>
          <p:cNvPr id="196" name="Google Shape;196;p9"/>
          <p:cNvSpPr txBox="1"/>
          <p:nvPr/>
        </p:nvSpPr>
        <p:spPr>
          <a:xfrm>
            <a:off x="12952043" y="1228898"/>
            <a:ext cx="3172048" cy="1481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La 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presición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social: 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nos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sentimos 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presionadas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/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os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a 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ajustarnos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a las 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normas</a:t>
            </a:r>
            <a:endParaRPr lang="en-US" noProof="0" dirty="0"/>
          </a:p>
        </p:txBody>
      </p:sp>
      <p:sp>
        <p:nvSpPr>
          <p:cNvPr id="197" name="Google Shape;197;p9"/>
          <p:cNvSpPr txBox="1"/>
          <p:nvPr/>
        </p:nvSpPr>
        <p:spPr>
          <a:xfrm>
            <a:off x="12737584" y="5931709"/>
            <a:ext cx="4001885" cy="1481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Violencia de género (VG) – Cuando alguien no sigue estas normas, puede enfrentarse a violencia.</a:t>
            </a:r>
            <a:endParaRPr lang="en-US" noProof="0" dirty="0"/>
          </a:p>
        </p:txBody>
      </p:sp>
      <p:sp>
        <p:nvSpPr>
          <p:cNvPr id="198" name="Google Shape;198;p9"/>
          <p:cNvSpPr txBox="1"/>
          <p:nvPr/>
        </p:nvSpPr>
        <p:spPr>
          <a:xfrm>
            <a:off x="1886189" y="5614890"/>
            <a:ext cx="4168363" cy="2026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Ciberviolencia</a:t>
            </a:r>
            <a:r>
              <a:rPr lang="es-E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: en el mundo online, estos estereotipos y presiones de género pueden dar lugar al acoso o la violencia digital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.</a:t>
            </a:r>
            <a:endParaRPr lang="en-US" noProof="0" dirty="0"/>
          </a:p>
        </p:txBody>
      </p:sp>
      <p:sp>
        <p:nvSpPr>
          <p:cNvPr id="199" name="Google Shape;199;p9"/>
          <p:cNvSpPr txBox="1"/>
          <p:nvPr/>
        </p:nvSpPr>
        <p:spPr>
          <a:xfrm>
            <a:off x="3261601" y="2017779"/>
            <a:ext cx="2288127" cy="732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“los hombres no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lloran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"</a:t>
            </a:r>
            <a:endParaRPr lang="en-US" noProof="0" dirty="0"/>
          </a:p>
        </p:txBody>
      </p:sp>
      <p:sp>
        <p:nvSpPr>
          <p:cNvPr id="200" name="Google Shape;200;p9"/>
          <p:cNvSpPr txBox="1"/>
          <p:nvPr/>
        </p:nvSpPr>
        <p:spPr>
          <a:xfrm>
            <a:off x="7501372" y="4428075"/>
            <a:ext cx="3817902" cy="1551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El </a:t>
            </a:r>
            <a:r>
              <a:rPr lang="en-US" sz="2400" b="1" i="1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ciclo</a:t>
            </a:r>
            <a:r>
              <a:rPr lang="en-US" sz="2400" b="1" i="1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2400" b="1" i="1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repite</a:t>
            </a:r>
            <a:r>
              <a:rPr lang="en-US" sz="2400" b="1" i="1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1" i="1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haciendo</a:t>
            </a:r>
            <a:r>
              <a:rPr lang="en-US" sz="2400" b="1" i="1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más</a:t>
            </a:r>
            <a:r>
              <a:rPr lang="en-US" sz="2400" b="1" i="1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difícil</a:t>
            </a:r>
            <a:r>
              <a:rPr lang="en-US" sz="2400" b="1" i="1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romperlo</a:t>
            </a:r>
            <a:endParaRPr lang="en-US" noProof="0" dirty="0"/>
          </a:p>
        </p:txBody>
      </p:sp>
      <p:sp>
        <p:nvSpPr>
          <p:cNvPr id="201" name="Google Shape;201;p9"/>
          <p:cNvSpPr txBox="1"/>
          <p:nvPr/>
        </p:nvSpPr>
        <p:spPr>
          <a:xfrm>
            <a:off x="13027720" y="2989257"/>
            <a:ext cx="3020694" cy="146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El chico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puede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ocultar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sentimientos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actuar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con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dureza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para que sus amigos no le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juzguen</a:t>
            </a:r>
            <a:endParaRPr lang="en-US" noProof="0" dirty="0"/>
          </a:p>
        </p:txBody>
      </p:sp>
      <p:sp>
        <p:nvSpPr>
          <p:cNvPr id="202" name="Google Shape;202;p9"/>
          <p:cNvSpPr txBox="1"/>
          <p:nvPr/>
        </p:nvSpPr>
        <p:spPr>
          <a:xfrm>
            <a:off x="2688897" y="2833044"/>
            <a:ext cx="3365656" cy="1481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Un niño que llora en público podría escuchar comentarios como</a:t>
            </a:r>
            <a:endParaRPr lang="en-US" noProof="0" dirty="0"/>
          </a:p>
        </p:txBody>
      </p:sp>
      <p:sp>
        <p:nvSpPr>
          <p:cNvPr id="203" name="Google Shape;203;p9"/>
          <p:cNvSpPr txBox="1"/>
          <p:nvPr/>
        </p:nvSpPr>
        <p:spPr>
          <a:xfrm>
            <a:off x="3151162" y="4278535"/>
            <a:ext cx="2566086" cy="732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“Para de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llorar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pareces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una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niña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!"</a:t>
            </a:r>
            <a:endParaRPr lang="en-US" noProof="0" dirty="0"/>
          </a:p>
        </p:txBody>
      </p:sp>
      <p:sp>
        <p:nvSpPr>
          <p:cNvPr id="204" name="Google Shape;204;p9"/>
          <p:cNvSpPr txBox="1"/>
          <p:nvPr/>
        </p:nvSpPr>
        <p:spPr>
          <a:xfrm>
            <a:off x="13405785" y="7413653"/>
            <a:ext cx="2835861" cy="1830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El niño podría ser acosado, empujado o insultado por no ser "lo suficientemente masculino" y le podrían decir "deja de ser débil".</a:t>
            </a:r>
            <a:endParaRPr lang="en-US" noProof="0" dirty="0"/>
          </a:p>
        </p:txBody>
      </p:sp>
      <p:sp>
        <p:nvSpPr>
          <p:cNvPr id="205" name="Google Shape;205;p9"/>
          <p:cNvSpPr txBox="1"/>
          <p:nvPr/>
        </p:nvSpPr>
        <p:spPr>
          <a:xfrm>
            <a:off x="2577719" y="7763138"/>
            <a:ext cx="3020694" cy="1830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El niño puede sentir que debe ocultar sus sentimientos o actuar con dureza para que sus amigos no lo juzguen.</a:t>
            </a:r>
            <a:endParaRPr lang="en-US" noProof="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" grpId="0"/>
      <p:bldP spid="196" grpId="0"/>
      <p:bldP spid="197" grpId="0"/>
      <p:bldP spid="198" grpId="0"/>
      <p:bldP spid="201" grpId="0"/>
      <p:bldP spid="202" grpId="0"/>
      <p:bldP spid="203" grpId="0"/>
      <p:bldP spid="204" grpId="0"/>
      <p:bldP spid="20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188">
          <a:extLst>
            <a:ext uri="{FF2B5EF4-FFF2-40B4-BE49-F238E27FC236}">
              <a16:creationId xmlns:a16="http://schemas.microsoft.com/office/drawing/2014/main" id="{3FF3C151-67E7-EC25-AB92-35E3B24D7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">
            <a:extLst>
              <a:ext uri="{FF2B5EF4-FFF2-40B4-BE49-F238E27FC236}">
                <a16:creationId xmlns:a16="http://schemas.microsoft.com/office/drawing/2014/main" id="{CE874AEE-8A21-D8F8-9464-AB6BA1C4D3F9}"/>
              </a:ext>
            </a:extLst>
          </p:cNvPr>
          <p:cNvSpPr/>
          <p:nvPr/>
        </p:nvSpPr>
        <p:spPr>
          <a:xfrm rot="10800000" flipH="1">
            <a:off x="11046" y="8251693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8" y="2035307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90" name="Google Shape;190;p9">
            <a:extLst>
              <a:ext uri="{FF2B5EF4-FFF2-40B4-BE49-F238E27FC236}">
                <a16:creationId xmlns:a16="http://schemas.microsoft.com/office/drawing/2014/main" id="{37D10751-7A70-7683-03AF-77E18806C776}"/>
              </a:ext>
            </a:extLst>
          </p:cNvPr>
          <p:cNvSpPr/>
          <p:nvPr/>
        </p:nvSpPr>
        <p:spPr>
          <a:xfrm flipH="1">
            <a:off x="16241646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91" name="Google Shape;191;p9">
            <a:extLst>
              <a:ext uri="{FF2B5EF4-FFF2-40B4-BE49-F238E27FC236}">
                <a16:creationId xmlns:a16="http://schemas.microsoft.com/office/drawing/2014/main" id="{0A268D37-F027-5A77-DB8E-6E1B8B07C50D}"/>
              </a:ext>
            </a:extLst>
          </p:cNvPr>
          <p:cNvSpPr/>
          <p:nvPr/>
        </p:nvSpPr>
        <p:spPr>
          <a:xfrm rot="10800000">
            <a:off x="6054553" y="1832067"/>
            <a:ext cx="3089103" cy="3089103"/>
          </a:xfrm>
          <a:custGeom>
            <a:avLst/>
            <a:gdLst/>
            <a:ahLst/>
            <a:cxnLst/>
            <a:rect l="l" t="t" r="r" b="b"/>
            <a:pathLst>
              <a:path w="3089103" h="3089103" extrusionOk="0">
                <a:moveTo>
                  <a:pt x="0" y="0"/>
                </a:moveTo>
                <a:lnTo>
                  <a:pt x="3089103" y="0"/>
                </a:lnTo>
                <a:lnTo>
                  <a:pt x="3089103" y="3089103"/>
                </a:lnTo>
                <a:lnTo>
                  <a:pt x="0" y="30891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92" name="Google Shape;192;p9">
            <a:extLst>
              <a:ext uri="{FF2B5EF4-FFF2-40B4-BE49-F238E27FC236}">
                <a16:creationId xmlns:a16="http://schemas.microsoft.com/office/drawing/2014/main" id="{D7E8FA62-D866-8D64-57F5-38E46896517E}"/>
              </a:ext>
            </a:extLst>
          </p:cNvPr>
          <p:cNvSpPr/>
          <p:nvPr/>
        </p:nvSpPr>
        <p:spPr>
          <a:xfrm rot="-5400000">
            <a:off x="9648481" y="1832067"/>
            <a:ext cx="3089103" cy="3089103"/>
          </a:xfrm>
          <a:custGeom>
            <a:avLst/>
            <a:gdLst/>
            <a:ahLst/>
            <a:cxnLst/>
            <a:rect l="l" t="t" r="r" b="b"/>
            <a:pathLst>
              <a:path w="3089103" h="3089103" extrusionOk="0">
                <a:moveTo>
                  <a:pt x="0" y="0"/>
                </a:moveTo>
                <a:lnTo>
                  <a:pt x="3089103" y="0"/>
                </a:lnTo>
                <a:lnTo>
                  <a:pt x="3089103" y="3089103"/>
                </a:lnTo>
                <a:lnTo>
                  <a:pt x="0" y="30891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93" name="Google Shape;193;p9">
            <a:extLst>
              <a:ext uri="{FF2B5EF4-FFF2-40B4-BE49-F238E27FC236}">
                <a16:creationId xmlns:a16="http://schemas.microsoft.com/office/drawing/2014/main" id="{F0525970-B7DC-A374-D7BF-6559A0D4140B}"/>
              </a:ext>
            </a:extLst>
          </p:cNvPr>
          <p:cNvSpPr/>
          <p:nvPr/>
        </p:nvSpPr>
        <p:spPr>
          <a:xfrm>
            <a:off x="9648481" y="5365830"/>
            <a:ext cx="3089103" cy="3089103"/>
          </a:xfrm>
          <a:custGeom>
            <a:avLst/>
            <a:gdLst/>
            <a:ahLst/>
            <a:cxnLst/>
            <a:rect l="l" t="t" r="r" b="b"/>
            <a:pathLst>
              <a:path w="3089103" h="3089103" extrusionOk="0">
                <a:moveTo>
                  <a:pt x="0" y="0"/>
                </a:moveTo>
                <a:lnTo>
                  <a:pt x="3089103" y="0"/>
                </a:lnTo>
                <a:lnTo>
                  <a:pt x="3089103" y="3089103"/>
                </a:lnTo>
                <a:lnTo>
                  <a:pt x="0" y="30891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94" name="Google Shape;194;p9">
            <a:extLst>
              <a:ext uri="{FF2B5EF4-FFF2-40B4-BE49-F238E27FC236}">
                <a16:creationId xmlns:a16="http://schemas.microsoft.com/office/drawing/2014/main" id="{DF70207F-DB3B-3102-A381-DB5616173FB2}"/>
              </a:ext>
            </a:extLst>
          </p:cNvPr>
          <p:cNvSpPr/>
          <p:nvPr/>
        </p:nvSpPr>
        <p:spPr>
          <a:xfrm rot="5400000">
            <a:off x="6054553" y="5365830"/>
            <a:ext cx="3089103" cy="3089103"/>
          </a:xfrm>
          <a:custGeom>
            <a:avLst/>
            <a:gdLst/>
            <a:ahLst/>
            <a:cxnLst/>
            <a:rect l="l" t="t" r="r" b="b"/>
            <a:pathLst>
              <a:path w="3089103" h="3089103" extrusionOk="0">
                <a:moveTo>
                  <a:pt x="0" y="0"/>
                </a:moveTo>
                <a:lnTo>
                  <a:pt x="3089103" y="0"/>
                </a:lnTo>
                <a:lnTo>
                  <a:pt x="3089103" y="3089103"/>
                </a:lnTo>
                <a:lnTo>
                  <a:pt x="0" y="30891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95" name="Google Shape;195;p9">
            <a:extLst>
              <a:ext uri="{FF2B5EF4-FFF2-40B4-BE49-F238E27FC236}">
                <a16:creationId xmlns:a16="http://schemas.microsoft.com/office/drawing/2014/main" id="{1E7AC878-30D1-BE4E-D815-2EA0407823D1}"/>
              </a:ext>
            </a:extLst>
          </p:cNvPr>
          <p:cNvSpPr txBox="1"/>
          <p:nvPr/>
        </p:nvSpPr>
        <p:spPr>
          <a:xfrm>
            <a:off x="3438893" y="749375"/>
            <a:ext cx="2740619" cy="987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Estereotipos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y 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normas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de 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género</a:t>
            </a:r>
            <a:endParaRPr lang="en-US" noProof="0" dirty="0"/>
          </a:p>
        </p:txBody>
      </p:sp>
      <p:sp>
        <p:nvSpPr>
          <p:cNvPr id="196" name="Google Shape;196;p9">
            <a:extLst>
              <a:ext uri="{FF2B5EF4-FFF2-40B4-BE49-F238E27FC236}">
                <a16:creationId xmlns:a16="http://schemas.microsoft.com/office/drawing/2014/main" id="{D242C9BE-68F0-BA7B-A105-89AA4A67276D}"/>
              </a:ext>
            </a:extLst>
          </p:cNvPr>
          <p:cNvSpPr txBox="1"/>
          <p:nvPr/>
        </p:nvSpPr>
        <p:spPr>
          <a:xfrm>
            <a:off x="12952043" y="1228898"/>
            <a:ext cx="3172048" cy="1481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La 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presición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social: 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nos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sentimos 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presionadas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/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os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a 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ajustarnos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a las 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normas</a:t>
            </a:r>
            <a:endParaRPr lang="en-US" noProof="0" dirty="0"/>
          </a:p>
        </p:txBody>
      </p:sp>
      <p:sp>
        <p:nvSpPr>
          <p:cNvPr id="197" name="Google Shape;197;p9">
            <a:extLst>
              <a:ext uri="{FF2B5EF4-FFF2-40B4-BE49-F238E27FC236}">
                <a16:creationId xmlns:a16="http://schemas.microsoft.com/office/drawing/2014/main" id="{7D9B0662-A654-B6CB-F60C-BB1C7A888FD6}"/>
              </a:ext>
            </a:extLst>
          </p:cNvPr>
          <p:cNvSpPr txBox="1"/>
          <p:nvPr/>
        </p:nvSpPr>
        <p:spPr>
          <a:xfrm>
            <a:off x="12737584" y="5931709"/>
            <a:ext cx="4001885" cy="1481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Violencia de género (VG) – Cuando alguien no sigue estas normas, puede enfrentarse a violencia.</a:t>
            </a:r>
            <a:endParaRPr lang="en-US" noProof="0" dirty="0"/>
          </a:p>
        </p:txBody>
      </p:sp>
      <p:sp>
        <p:nvSpPr>
          <p:cNvPr id="198" name="Google Shape;198;p9">
            <a:extLst>
              <a:ext uri="{FF2B5EF4-FFF2-40B4-BE49-F238E27FC236}">
                <a16:creationId xmlns:a16="http://schemas.microsoft.com/office/drawing/2014/main" id="{9D9D5347-10FB-1B14-0EA0-39DB45ADA1D7}"/>
              </a:ext>
            </a:extLst>
          </p:cNvPr>
          <p:cNvSpPr txBox="1"/>
          <p:nvPr/>
        </p:nvSpPr>
        <p:spPr>
          <a:xfrm>
            <a:off x="1886189" y="5614890"/>
            <a:ext cx="4168363" cy="2026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Ciberviolencia</a:t>
            </a:r>
            <a:r>
              <a:rPr lang="es-E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: en el mundo online, estos estereotipos y presiones de género pueden dar lugar al acoso o la violencia digital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.</a:t>
            </a:r>
            <a:endParaRPr lang="en-US" noProof="0" dirty="0"/>
          </a:p>
        </p:txBody>
      </p:sp>
      <p:sp>
        <p:nvSpPr>
          <p:cNvPr id="199" name="Google Shape;199;p9">
            <a:extLst>
              <a:ext uri="{FF2B5EF4-FFF2-40B4-BE49-F238E27FC236}">
                <a16:creationId xmlns:a16="http://schemas.microsoft.com/office/drawing/2014/main" id="{7CD6103E-4821-CDC9-043C-A0A5B7AF75EB}"/>
              </a:ext>
            </a:extLst>
          </p:cNvPr>
          <p:cNvSpPr txBox="1"/>
          <p:nvPr/>
        </p:nvSpPr>
        <p:spPr>
          <a:xfrm>
            <a:off x="3290141" y="1737338"/>
            <a:ext cx="2288127" cy="1098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“Las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niñas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deben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ser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calladas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obedientes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"</a:t>
            </a:r>
            <a:endParaRPr lang="en-US" noProof="0" dirty="0"/>
          </a:p>
        </p:txBody>
      </p:sp>
      <p:sp>
        <p:nvSpPr>
          <p:cNvPr id="200" name="Google Shape;200;p9">
            <a:extLst>
              <a:ext uri="{FF2B5EF4-FFF2-40B4-BE49-F238E27FC236}">
                <a16:creationId xmlns:a16="http://schemas.microsoft.com/office/drawing/2014/main" id="{C86500C1-3941-8D40-246A-76683C5BDCB5}"/>
              </a:ext>
            </a:extLst>
          </p:cNvPr>
          <p:cNvSpPr txBox="1"/>
          <p:nvPr/>
        </p:nvSpPr>
        <p:spPr>
          <a:xfrm>
            <a:off x="7501372" y="4428075"/>
            <a:ext cx="3817902" cy="1551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El </a:t>
            </a:r>
            <a:r>
              <a:rPr lang="en-US" sz="2400" b="1" i="1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ciclo</a:t>
            </a:r>
            <a:r>
              <a:rPr lang="en-US" sz="2400" b="1" i="1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2400" b="1" i="1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repite</a:t>
            </a:r>
            <a:r>
              <a:rPr lang="en-US" sz="2400" b="1" i="1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1" i="1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haciendo</a:t>
            </a:r>
            <a:r>
              <a:rPr lang="en-US" sz="2400" b="1" i="1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más</a:t>
            </a:r>
            <a:r>
              <a:rPr lang="en-US" sz="2400" b="1" i="1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difícil</a:t>
            </a:r>
            <a:r>
              <a:rPr lang="en-US" sz="2400" b="1" i="1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romperlo</a:t>
            </a:r>
            <a:endParaRPr lang="en-US" noProof="0" dirty="0"/>
          </a:p>
        </p:txBody>
      </p:sp>
      <p:sp>
        <p:nvSpPr>
          <p:cNvPr id="201" name="Google Shape;201;p9">
            <a:extLst>
              <a:ext uri="{FF2B5EF4-FFF2-40B4-BE49-F238E27FC236}">
                <a16:creationId xmlns:a16="http://schemas.microsoft.com/office/drawing/2014/main" id="{9F277FFF-405F-CA44-AC51-7659B2F8DC3A}"/>
              </a:ext>
            </a:extLst>
          </p:cNvPr>
          <p:cNvSpPr txBox="1"/>
          <p:nvPr/>
        </p:nvSpPr>
        <p:spPr>
          <a:xfrm>
            <a:off x="13027720" y="2989257"/>
            <a:ext cx="3020694" cy="1830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Para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evitar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el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rechazo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adaptativo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),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menos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ambiciones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menos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planes “Más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calladas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, m</a:t>
            </a:r>
            <a:r>
              <a:rPr lang="en-US" sz="1699" b="1" i="1" dirty="0" err="1">
                <a:solidFill>
                  <a:srgbClr val="CDFE64"/>
                </a:solidFill>
              </a:rPr>
              <a:t>ás</a:t>
            </a:r>
            <a:r>
              <a:rPr lang="en-US" sz="1699" b="1" i="1" dirty="0">
                <a:solidFill>
                  <a:srgbClr val="CDFE64"/>
                </a:solidFill>
              </a:rPr>
              <a:t> </a:t>
            </a:r>
            <a:r>
              <a:rPr lang="en-US" sz="1699" b="1" i="1" dirty="0" err="1">
                <a:solidFill>
                  <a:srgbClr val="CDFE64"/>
                </a:solidFill>
              </a:rPr>
              <a:t>agradables</a:t>
            </a:r>
            <a:r>
              <a:rPr lang="en-US" sz="1699" b="1" i="1" dirty="0">
                <a:solidFill>
                  <a:srgbClr val="CDFE64"/>
                </a:solidFill>
              </a:rPr>
              <a:t>”</a:t>
            </a:r>
            <a:endParaRPr lang="en-US" noProof="0" dirty="0"/>
          </a:p>
        </p:txBody>
      </p:sp>
      <p:sp>
        <p:nvSpPr>
          <p:cNvPr id="202" name="Google Shape;202;p9">
            <a:extLst>
              <a:ext uri="{FF2B5EF4-FFF2-40B4-BE49-F238E27FC236}">
                <a16:creationId xmlns:a16="http://schemas.microsoft.com/office/drawing/2014/main" id="{D8341D1B-02F8-84D1-719A-FD187CD851CD}"/>
              </a:ext>
            </a:extLst>
          </p:cNvPr>
          <p:cNvSpPr txBox="1"/>
          <p:nvPr/>
        </p:nvSpPr>
        <p:spPr>
          <a:xfrm>
            <a:off x="2688897" y="2833044"/>
            <a:ext cx="3365656" cy="1481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Una niña que alza la voz o defiende sus ideas podría escuchar…</a:t>
            </a:r>
            <a:endParaRPr lang="en-US" noProof="0" dirty="0"/>
          </a:p>
        </p:txBody>
      </p:sp>
      <p:sp>
        <p:nvSpPr>
          <p:cNvPr id="203" name="Google Shape;203;p9">
            <a:extLst>
              <a:ext uri="{FF2B5EF4-FFF2-40B4-BE49-F238E27FC236}">
                <a16:creationId xmlns:a16="http://schemas.microsoft.com/office/drawing/2014/main" id="{1FEF6653-416E-EC37-CE3B-BFAEEDD07898}"/>
              </a:ext>
            </a:extLst>
          </p:cNvPr>
          <p:cNvSpPr txBox="1"/>
          <p:nvPr/>
        </p:nvSpPr>
        <p:spPr>
          <a:xfrm>
            <a:off x="3151162" y="4278535"/>
            <a:ext cx="2566086" cy="732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Qué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intense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eres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te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metes en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todo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…”</a:t>
            </a:r>
            <a:endParaRPr lang="en-US" noProof="0" dirty="0"/>
          </a:p>
        </p:txBody>
      </p:sp>
      <p:sp>
        <p:nvSpPr>
          <p:cNvPr id="204" name="Google Shape;204;p9">
            <a:extLst>
              <a:ext uri="{FF2B5EF4-FFF2-40B4-BE49-F238E27FC236}">
                <a16:creationId xmlns:a16="http://schemas.microsoft.com/office/drawing/2014/main" id="{DA06C87D-C7E7-B856-D797-6826A5D517D3}"/>
              </a:ext>
            </a:extLst>
          </p:cNvPr>
          <p:cNvSpPr txBox="1"/>
          <p:nvPr/>
        </p:nvSpPr>
        <p:spPr>
          <a:xfrm>
            <a:off x="13405785" y="7413653"/>
            <a:ext cx="2835861" cy="1098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“Por algo te pasa esto, si te comportaras como las demás nadie te diría nada”</a:t>
            </a:r>
            <a:endParaRPr lang="en-US" noProof="0" dirty="0"/>
          </a:p>
        </p:txBody>
      </p:sp>
      <p:sp>
        <p:nvSpPr>
          <p:cNvPr id="205" name="Google Shape;205;p9">
            <a:extLst>
              <a:ext uri="{FF2B5EF4-FFF2-40B4-BE49-F238E27FC236}">
                <a16:creationId xmlns:a16="http://schemas.microsoft.com/office/drawing/2014/main" id="{7ED89E5A-35DB-74A8-C292-DA2B1BD6AFED}"/>
              </a:ext>
            </a:extLst>
          </p:cNvPr>
          <p:cNvSpPr txBox="1"/>
          <p:nvPr/>
        </p:nvSpPr>
        <p:spPr>
          <a:xfrm>
            <a:off x="2577719" y="7763138"/>
            <a:ext cx="3020694" cy="1098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“Qué feo que te expreses así, nadie te va a querer, vas a estar sola..”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36009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" grpId="0"/>
      <p:bldP spid="196" grpId="0"/>
      <p:bldP spid="197" grpId="0"/>
      <p:bldP spid="198" grpId="0"/>
      <p:bldP spid="201" grpId="0"/>
      <p:bldP spid="202" grpId="0"/>
      <p:bldP spid="203" grpId="0"/>
      <p:bldP spid="204" grpId="0"/>
      <p:bldP spid="20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188">
          <a:extLst>
            <a:ext uri="{FF2B5EF4-FFF2-40B4-BE49-F238E27FC236}">
              <a16:creationId xmlns:a16="http://schemas.microsoft.com/office/drawing/2014/main" id="{ED003B6C-2B28-F13F-0AE8-D97F4FE2E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">
            <a:extLst>
              <a:ext uri="{FF2B5EF4-FFF2-40B4-BE49-F238E27FC236}">
                <a16:creationId xmlns:a16="http://schemas.microsoft.com/office/drawing/2014/main" id="{466DC97E-9C89-4596-A985-13830215691A}"/>
              </a:ext>
            </a:extLst>
          </p:cNvPr>
          <p:cNvSpPr/>
          <p:nvPr/>
        </p:nvSpPr>
        <p:spPr>
          <a:xfrm rot="10800000" flipH="1">
            <a:off x="11046" y="8251693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8" y="2035307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90" name="Google Shape;190;p9">
            <a:extLst>
              <a:ext uri="{FF2B5EF4-FFF2-40B4-BE49-F238E27FC236}">
                <a16:creationId xmlns:a16="http://schemas.microsoft.com/office/drawing/2014/main" id="{F4694472-F773-369B-1098-5D9790D3462F}"/>
              </a:ext>
            </a:extLst>
          </p:cNvPr>
          <p:cNvSpPr/>
          <p:nvPr/>
        </p:nvSpPr>
        <p:spPr>
          <a:xfrm flipH="1">
            <a:off x="16241646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91" name="Google Shape;191;p9">
            <a:extLst>
              <a:ext uri="{FF2B5EF4-FFF2-40B4-BE49-F238E27FC236}">
                <a16:creationId xmlns:a16="http://schemas.microsoft.com/office/drawing/2014/main" id="{6899CE50-C4CD-6DC2-25D6-23EEBB57B003}"/>
              </a:ext>
            </a:extLst>
          </p:cNvPr>
          <p:cNvSpPr/>
          <p:nvPr/>
        </p:nvSpPr>
        <p:spPr>
          <a:xfrm rot="10800000">
            <a:off x="6054553" y="1832067"/>
            <a:ext cx="3089103" cy="3089103"/>
          </a:xfrm>
          <a:custGeom>
            <a:avLst/>
            <a:gdLst/>
            <a:ahLst/>
            <a:cxnLst/>
            <a:rect l="l" t="t" r="r" b="b"/>
            <a:pathLst>
              <a:path w="3089103" h="3089103" extrusionOk="0">
                <a:moveTo>
                  <a:pt x="0" y="0"/>
                </a:moveTo>
                <a:lnTo>
                  <a:pt x="3089103" y="0"/>
                </a:lnTo>
                <a:lnTo>
                  <a:pt x="3089103" y="3089103"/>
                </a:lnTo>
                <a:lnTo>
                  <a:pt x="0" y="30891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92" name="Google Shape;192;p9">
            <a:extLst>
              <a:ext uri="{FF2B5EF4-FFF2-40B4-BE49-F238E27FC236}">
                <a16:creationId xmlns:a16="http://schemas.microsoft.com/office/drawing/2014/main" id="{CB3CA3DA-163F-CFA8-27FF-7B06F4A11160}"/>
              </a:ext>
            </a:extLst>
          </p:cNvPr>
          <p:cNvSpPr/>
          <p:nvPr/>
        </p:nvSpPr>
        <p:spPr>
          <a:xfrm rot="-5400000">
            <a:off x="9648481" y="1832067"/>
            <a:ext cx="3089103" cy="3089103"/>
          </a:xfrm>
          <a:custGeom>
            <a:avLst/>
            <a:gdLst/>
            <a:ahLst/>
            <a:cxnLst/>
            <a:rect l="l" t="t" r="r" b="b"/>
            <a:pathLst>
              <a:path w="3089103" h="3089103" extrusionOk="0">
                <a:moveTo>
                  <a:pt x="0" y="0"/>
                </a:moveTo>
                <a:lnTo>
                  <a:pt x="3089103" y="0"/>
                </a:lnTo>
                <a:lnTo>
                  <a:pt x="3089103" y="3089103"/>
                </a:lnTo>
                <a:lnTo>
                  <a:pt x="0" y="30891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93" name="Google Shape;193;p9">
            <a:extLst>
              <a:ext uri="{FF2B5EF4-FFF2-40B4-BE49-F238E27FC236}">
                <a16:creationId xmlns:a16="http://schemas.microsoft.com/office/drawing/2014/main" id="{3606747A-96CA-3AF0-27DB-A0FBA7EFDA6D}"/>
              </a:ext>
            </a:extLst>
          </p:cNvPr>
          <p:cNvSpPr/>
          <p:nvPr/>
        </p:nvSpPr>
        <p:spPr>
          <a:xfrm>
            <a:off x="9648481" y="5365830"/>
            <a:ext cx="3089103" cy="3089103"/>
          </a:xfrm>
          <a:custGeom>
            <a:avLst/>
            <a:gdLst/>
            <a:ahLst/>
            <a:cxnLst/>
            <a:rect l="l" t="t" r="r" b="b"/>
            <a:pathLst>
              <a:path w="3089103" h="3089103" extrusionOk="0">
                <a:moveTo>
                  <a:pt x="0" y="0"/>
                </a:moveTo>
                <a:lnTo>
                  <a:pt x="3089103" y="0"/>
                </a:lnTo>
                <a:lnTo>
                  <a:pt x="3089103" y="3089103"/>
                </a:lnTo>
                <a:lnTo>
                  <a:pt x="0" y="30891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94" name="Google Shape;194;p9">
            <a:extLst>
              <a:ext uri="{FF2B5EF4-FFF2-40B4-BE49-F238E27FC236}">
                <a16:creationId xmlns:a16="http://schemas.microsoft.com/office/drawing/2014/main" id="{A81D638C-4A0F-5BB6-B4C3-D9F1E2808140}"/>
              </a:ext>
            </a:extLst>
          </p:cNvPr>
          <p:cNvSpPr/>
          <p:nvPr/>
        </p:nvSpPr>
        <p:spPr>
          <a:xfrm rot="5400000">
            <a:off x="6054553" y="5365830"/>
            <a:ext cx="3089103" cy="3089103"/>
          </a:xfrm>
          <a:custGeom>
            <a:avLst/>
            <a:gdLst/>
            <a:ahLst/>
            <a:cxnLst/>
            <a:rect l="l" t="t" r="r" b="b"/>
            <a:pathLst>
              <a:path w="3089103" h="3089103" extrusionOk="0">
                <a:moveTo>
                  <a:pt x="0" y="0"/>
                </a:moveTo>
                <a:lnTo>
                  <a:pt x="3089103" y="0"/>
                </a:lnTo>
                <a:lnTo>
                  <a:pt x="3089103" y="3089103"/>
                </a:lnTo>
                <a:lnTo>
                  <a:pt x="0" y="30891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95" name="Google Shape;195;p9">
            <a:extLst>
              <a:ext uri="{FF2B5EF4-FFF2-40B4-BE49-F238E27FC236}">
                <a16:creationId xmlns:a16="http://schemas.microsoft.com/office/drawing/2014/main" id="{8E029673-DB4A-549D-3568-50519B8E7983}"/>
              </a:ext>
            </a:extLst>
          </p:cNvPr>
          <p:cNvSpPr txBox="1"/>
          <p:nvPr/>
        </p:nvSpPr>
        <p:spPr>
          <a:xfrm>
            <a:off x="4760753" y="714235"/>
            <a:ext cx="2740619" cy="987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Estereotipos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y 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normas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de 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género</a:t>
            </a:r>
            <a:endParaRPr lang="en-US" noProof="0" dirty="0"/>
          </a:p>
        </p:txBody>
      </p:sp>
      <p:sp>
        <p:nvSpPr>
          <p:cNvPr id="196" name="Google Shape;196;p9">
            <a:extLst>
              <a:ext uri="{FF2B5EF4-FFF2-40B4-BE49-F238E27FC236}">
                <a16:creationId xmlns:a16="http://schemas.microsoft.com/office/drawing/2014/main" id="{53E99A5F-3B18-8750-09FE-00A1E47540CB}"/>
              </a:ext>
            </a:extLst>
          </p:cNvPr>
          <p:cNvSpPr txBox="1"/>
          <p:nvPr/>
        </p:nvSpPr>
        <p:spPr>
          <a:xfrm>
            <a:off x="12952043" y="1228898"/>
            <a:ext cx="3172048" cy="1481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La 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presición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social: 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nos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sentimos 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presionadas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/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os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a 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ajustarnos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a las </a:t>
            </a:r>
            <a:r>
              <a:rPr lang="en-U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normas</a:t>
            </a:r>
            <a:endParaRPr lang="en-US" noProof="0" dirty="0"/>
          </a:p>
        </p:txBody>
      </p:sp>
      <p:sp>
        <p:nvSpPr>
          <p:cNvPr id="197" name="Google Shape;197;p9">
            <a:extLst>
              <a:ext uri="{FF2B5EF4-FFF2-40B4-BE49-F238E27FC236}">
                <a16:creationId xmlns:a16="http://schemas.microsoft.com/office/drawing/2014/main" id="{3E3036EB-6C0E-D2D6-4C57-D989B3C6A97E}"/>
              </a:ext>
            </a:extLst>
          </p:cNvPr>
          <p:cNvSpPr txBox="1"/>
          <p:nvPr/>
        </p:nvSpPr>
        <p:spPr>
          <a:xfrm>
            <a:off x="12952043" y="5509561"/>
            <a:ext cx="4001885" cy="1481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Violencia de género (VG) – Cuando alguien no sigue estas normas, puede enfrentarse a violencia.</a:t>
            </a:r>
            <a:endParaRPr lang="en-US" noProof="0" dirty="0"/>
          </a:p>
        </p:txBody>
      </p:sp>
      <p:sp>
        <p:nvSpPr>
          <p:cNvPr id="198" name="Google Shape;198;p9">
            <a:extLst>
              <a:ext uri="{FF2B5EF4-FFF2-40B4-BE49-F238E27FC236}">
                <a16:creationId xmlns:a16="http://schemas.microsoft.com/office/drawing/2014/main" id="{9855B3FB-134C-AB06-10EB-0DAC53AE9358}"/>
              </a:ext>
            </a:extLst>
          </p:cNvPr>
          <p:cNvSpPr txBox="1"/>
          <p:nvPr/>
        </p:nvSpPr>
        <p:spPr>
          <a:xfrm>
            <a:off x="2350023" y="6807369"/>
            <a:ext cx="4168363" cy="2026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293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Ciberviolencia</a:t>
            </a:r>
            <a:r>
              <a:rPr lang="es-E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: en el mundo online, estos estereotipos y presiones de género pueden dar lugar al acoso o la violencia digital</a:t>
            </a:r>
            <a:r>
              <a:rPr lang="en-U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.</a:t>
            </a:r>
            <a:endParaRPr lang="en-US" noProof="0" dirty="0"/>
          </a:p>
        </p:txBody>
      </p:sp>
      <p:sp>
        <p:nvSpPr>
          <p:cNvPr id="199" name="Google Shape;199;p9">
            <a:extLst>
              <a:ext uri="{FF2B5EF4-FFF2-40B4-BE49-F238E27FC236}">
                <a16:creationId xmlns:a16="http://schemas.microsoft.com/office/drawing/2014/main" id="{0F08A7F9-97A6-B342-72CF-20E646B835F3}"/>
              </a:ext>
            </a:extLst>
          </p:cNvPr>
          <p:cNvSpPr txBox="1"/>
          <p:nvPr/>
        </p:nvSpPr>
        <p:spPr>
          <a:xfrm>
            <a:off x="2537692" y="1899597"/>
            <a:ext cx="3980694" cy="1830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“Las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chicas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deben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vestirse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con Cuidado y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cuidar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su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imagen para no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provocar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marL="0" marR="0" lvl="0" indent="0" algn="ctr" rtl="0">
              <a:lnSpc>
                <a:spcPct val="13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1" i="1" noProof="0" dirty="0">
                <a:solidFill>
                  <a:srgbClr val="CDFE64"/>
                </a:solidFill>
              </a:rPr>
              <a:t>¿</a:t>
            </a:r>
            <a:r>
              <a:rPr lang="en-US" sz="1699" b="1" i="1" noProof="0" dirty="0" err="1">
                <a:solidFill>
                  <a:srgbClr val="CDFE64"/>
                </a:solidFill>
              </a:rPr>
              <a:t>Operación</a:t>
            </a:r>
            <a:r>
              <a:rPr lang="en-US" sz="1699" b="1" i="1" noProof="0" dirty="0">
                <a:solidFill>
                  <a:srgbClr val="CDFE64"/>
                </a:solidFill>
              </a:rPr>
              <a:t> </a:t>
            </a:r>
            <a:r>
              <a:rPr lang="en-US" sz="1699" b="1" i="1" noProof="0" dirty="0" err="1">
                <a:solidFill>
                  <a:srgbClr val="CDFE64"/>
                </a:solidFill>
              </a:rPr>
              <a:t>bañador</a:t>
            </a:r>
            <a:r>
              <a:rPr lang="en-US" sz="1699" b="1" i="1" noProof="0" dirty="0">
                <a:solidFill>
                  <a:srgbClr val="CDFE64"/>
                </a:solidFill>
              </a:rPr>
              <a:t>? ¿</a:t>
            </a:r>
            <a:r>
              <a:rPr lang="en-US" sz="1699" b="1" i="1" noProof="0" dirty="0" err="1">
                <a:solidFill>
                  <a:srgbClr val="CDFE64"/>
                </a:solidFill>
              </a:rPr>
              <a:t>Cremas</a:t>
            </a:r>
            <a:r>
              <a:rPr lang="en-US" sz="1699" b="1" i="1" noProof="0" dirty="0">
                <a:solidFill>
                  <a:srgbClr val="CDFE64"/>
                </a:solidFill>
              </a:rPr>
              <a:t> hombres?</a:t>
            </a:r>
            <a:endParaRPr lang="en-US" noProof="0" dirty="0"/>
          </a:p>
        </p:txBody>
      </p:sp>
      <p:sp>
        <p:nvSpPr>
          <p:cNvPr id="200" name="Google Shape;200;p9">
            <a:extLst>
              <a:ext uri="{FF2B5EF4-FFF2-40B4-BE49-F238E27FC236}">
                <a16:creationId xmlns:a16="http://schemas.microsoft.com/office/drawing/2014/main" id="{CB11A82C-F5A2-E029-3F42-4CE0DEB1746D}"/>
              </a:ext>
            </a:extLst>
          </p:cNvPr>
          <p:cNvSpPr txBox="1"/>
          <p:nvPr/>
        </p:nvSpPr>
        <p:spPr>
          <a:xfrm>
            <a:off x="7501372" y="4428075"/>
            <a:ext cx="3817902" cy="1551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El </a:t>
            </a:r>
            <a:r>
              <a:rPr lang="en-US" sz="2400" b="1" i="1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ciclo</a:t>
            </a:r>
            <a:r>
              <a:rPr lang="en-US" sz="2400" b="1" i="1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2400" b="1" i="1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repite</a:t>
            </a:r>
            <a:r>
              <a:rPr lang="en-US" sz="2400" b="1" i="1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1" i="1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haciendo</a:t>
            </a:r>
            <a:r>
              <a:rPr lang="en-US" sz="2400" b="1" i="1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más</a:t>
            </a:r>
            <a:r>
              <a:rPr lang="en-US" sz="2400" b="1" i="1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difícil</a:t>
            </a:r>
            <a:r>
              <a:rPr lang="en-US" sz="2400" b="1" i="1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romperlo</a:t>
            </a:r>
            <a:endParaRPr lang="en-US" noProof="0" dirty="0"/>
          </a:p>
        </p:txBody>
      </p:sp>
      <p:sp>
        <p:nvSpPr>
          <p:cNvPr id="201" name="Google Shape;201;p9">
            <a:extLst>
              <a:ext uri="{FF2B5EF4-FFF2-40B4-BE49-F238E27FC236}">
                <a16:creationId xmlns:a16="http://schemas.microsoft.com/office/drawing/2014/main" id="{D88F92C9-5A45-0185-A210-1D748325FDDF}"/>
              </a:ext>
            </a:extLst>
          </p:cNvPr>
          <p:cNvSpPr txBox="1"/>
          <p:nvPr/>
        </p:nvSpPr>
        <p:spPr>
          <a:xfrm>
            <a:off x="13027720" y="2989257"/>
            <a:ext cx="3020694" cy="1098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Evitar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vestir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así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ciertos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lugares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callarse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en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contextos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como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este</a:t>
            </a:r>
            <a:endParaRPr lang="en-US" noProof="0" dirty="0"/>
          </a:p>
        </p:txBody>
      </p:sp>
      <p:sp>
        <p:nvSpPr>
          <p:cNvPr id="202" name="Google Shape;202;p9">
            <a:extLst>
              <a:ext uri="{FF2B5EF4-FFF2-40B4-BE49-F238E27FC236}">
                <a16:creationId xmlns:a16="http://schemas.microsoft.com/office/drawing/2014/main" id="{B6DE030F-F4BD-2814-D926-2315C26A3492}"/>
              </a:ext>
            </a:extLst>
          </p:cNvPr>
          <p:cNvSpPr txBox="1"/>
          <p:nvPr/>
        </p:nvSpPr>
        <p:spPr>
          <a:xfrm>
            <a:off x="2765406" y="4115904"/>
            <a:ext cx="3365656" cy="987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293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Una niña que usa ropa ajustada podría escuchar…</a:t>
            </a:r>
            <a:endParaRPr lang="en-US" noProof="0" dirty="0"/>
          </a:p>
        </p:txBody>
      </p:sp>
      <p:sp>
        <p:nvSpPr>
          <p:cNvPr id="203" name="Google Shape;203;p9">
            <a:extLst>
              <a:ext uri="{FF2B5EF4-FFF2-40B4-BE49-F238E27FC236}">
                <a16:creationId xmlns:a16="http://schemas.microsoft.com/office/drawing/2014/main" id="{7A5E7280-4D50-BCE3-2736-2EFFF96522C6}"/>
              </a:ext>
            </a:extLst>
          </p:cNvPr>
          <p:cNvSpPr txBox="1"/>
          <p:nvPr/>
        </p:nvSpPr>
        <p:spPr>
          <a:xfrm>
            <a:off x="3151161" y="5143500"/>
            <a:ext cx="2566086" cy="732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“Luego no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te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quejes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de lo que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te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digan</a:t>
            </a:r>
            <a:r>
              <a:rPr lang="en-U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lang="en-US" noProof="0" dirty="0"/>
          </a:p>
        </p:txBody>
      </p:sp>
      <p:sp>
        <p:nvSpPr>
          <p:cNvPr id="204" name="Google Shape;204;p9">
            <a:extLst>
              <a:ext uri="{FF2B5EF4-FFF2-40B4-BE49-F238E27FC236}">
                <a16:creationId xmlns:a16="http://schemas.microsoft.com/office/drawing/2014/main" id="{FC0D5A01-DF3E-00ED-075B-55A3EFFEFC20}"/>
              </a:ext>
            </a:extLst>
          </p:cNvPr>
          <p:cNvSpPr txBox="1"/>
          <p:nvPr/>
        </p:nvSpPr>
        <p:spPr>
          <a:xfrm>
            <a:off x="13405785" y="7413653"/>
            <a:ext cx="2835861" cy="732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Culpabilizada, acosada o incluso sufrir agresiones</a:t>
            </a:r>
            <a:endParaRPr lang="en-US" noProof="0" dirty="0"/>
          </a:p>
        </p:txBody>
      </p:sp>
      <p:sp>
        <p:nvSpPr>
          <p:cNvPr id="205" name="Google Shape;205;p9">
            <a:extLst>
              <a:ext uri="{FF2B5EF4-FFF2-40B4-BE49-F238E27FC236}">
                <a16:creationId xmlns:a16="http://schemas.microsoft.com/office/drawing/2014/main" id="{0DAD70E6-38CC-B266-5AB4-21369325EC85}"/>
              </a:ext>
            </a:extLst>
          </p:cNvPr>
          <p:cNvSpPr txBox="1"/>
          <p:nvPr/>
        </p:nvSpPr>
        <p:spPr>
          <a:xfrm>
            <a:off x="5227134" y="8795124"/>
            <a:ext cx="3020694" cy="146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“Mira cómo viste, le encanta llamar la atención y que la miremos, luego que no se queje”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87408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" grpId="0"/>
      <p:bldP spid="196" grpId="0"/>
      <p:bldP spid="197" grpId="0"/>
      <p:bldP spid="198" grpId="0"/>
      <p:bldP spid="201" grpId="0"/>
      <p:bldP spid="202" grpId="0"/>
      <p:bldP spid="203" grpId="0"/>
      <p:bldP spid="204" grpId="0"/>
      <p:bldP spid="20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"/>
          <p:cNvSpPr/>
          <p:nvPr/>
        </p:nvSpPr>
        <p:spPr>
          <a:xfrm>
            <a:off x="6122244" y="9530443"/>
            <a:ext cx="2740867" cy="1132747"/>
          </a:xfrm>
          <a:custGeom>
            <a:avLst/>
            <a:gdLst/>
            <a:ahLst/>
            <a:cxnLst/>
            <a:rect l="l" t="t" r="r" b="b"/>
            <a:pathLst>
              <a:path w="2740867" h="1132747" extrusionOk="0">
                <a:moveTo>
                  <a:pt x="0" y="0"/>
                </a:moveTo>
                <a:lnTo>
                  <a:pt x="2740867" y="0"/>
                </a:lnTo>
                <a:lnTo>
                  <a:pt x="2740867" y="1132747"/>
                </a:lnTo>
                <a:lnTo>
                  <a:pt x="0" y="11327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35" name="Google Shape;135;p4"/>
          <p:cNvSpPr txBox="1"/>
          <p:nvPr/>
        </p:nvSpPr>
        <p:spPr>
          <a:xfrm>
            <a:off x="2046354" y="1078295"/>
            <a:ext cx="14460056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DFE64"/>
                </a:solidFill>
              </a:rPr>
              <a:t>¿</a:t>
            </a:r>
            <a:r>
              <a:rPr lang="en-US" sz="4000" b="1" dirty="0" err="1">
                <a:solidFill>
                  <a:srgbClr val="CDFE64"/>
                </a:solidFill>
              </a:rPr>
              <a:t>Somos</a:t>
            </a:r>
            <a:r>
              <a:rPr lang="en-US" sz="4000" b="1" dirty="0">
                <a:solidFill>
                  <a:srgbClr val="CDFE64"/>
                </a:solidFill>
              </a:rPr>
              <a:t> </a:t>
            </a:r>
            <a:r>
              <a:rPr lang="en-US" sz="4000" b="1" dirty="0" err="1">
                <a:solidFill>
                  <a:srgbClr val="CDFE64"/>
                </a:solidFill>
              </a:rPr>
              <a:t>iguales</a:t>
            </a:r>
            <a:r>
              <a:rPr lang="en-US" sz="4000" b="1" dirty="0">
                <a:solidFill>
                  <a:srgbClr val="CDFE64"/>
                </a:solidFill>
              </a:rPr>
              <a:t> en redes </a:t>
            </a:r>
            <a:r>
              <a:rPr lang="en-US" sz="4000" b="1" dirty="0" err="1">
                <a:solidFill>
                  <a:srgbClr val="CDFE64"/>
                </a:solidFill>
              </a:rPr>
              <a:t>sociales</a:t>
            </a:r>
            <a:r>
              <a:rPr lang="en-US" sz="4000" b="1" dirty="0">
                <a:solidFill>
                  <a:srgbClr val="CDFE64"/>
                </a:solidFill>
              </a:rPr>
              <a:t> que en la </a:t>
            </a:r>
            <a:r>
              <a:rPr lang="en-US" sz="4000" b="1" dirty="0" err="1">
                <a:solidFill>
                  <a:srgbClr val="CDFE64"/>
                </a:solidFill>
              </a:rPr>
              <a:t>vida</a:t>
            </a:r>
            <a:r>
              <a:rPr lang="en-US" sz="4000" b="1" dirty="0">
                <a:solidFill>
                  <a:srgbClr val="CDFE64"/>
                </a:solidFill>
              </a:rPr>
              <a:t> normal?</a:t>
            </a:r>
            <a:endParaRPr lang="en-US" sz="400" noProof="0" dirty="0"/>
          </a:p>
        </p:txBody>
      </p:sp>
      <p:sp>
        <p:nvSpPr>
          <p:cNvPr id="142" name="Google Shape;142;p4"/>
          <p:cNvSpPr/>
          <p:nvPr/>
        </p:nvSpPr>
        <p:spPr>
          <a:xfrm rot="10800000" flipH="1">
            <a:off x="11046" y="82406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pic>
        <p:nvPicPr>
          <p:cNvPr id="3" name="Imagen 2">
            <a:hlinkClick r:id="rId5"/>
            <a:extLst>
              <a:ext uri="{FF2B5EF4-FFF2-40B4-BE49-F238E27FC236}">
                <a16:creationId xmlns:a16="http://schemas.microsoft.com/office/drawing/2014/main" id="{40AA07C1-6EA8-A58A-7A12-4D19600E3D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9448" y="2941428"/>
            <a:ext cx="13473867" cy="48431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"/>
          <p:cNvSpPr/>
          <p:nvPr/>
        </p:nvSpPr>
        <p:spPr>
          <a:xfrm rot="5400000" flipH="1">
            <a:off x="16241646" y="82406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11" name="Google Shape;211;p10"/>
          <p:cNvSpPr/>
          <p:nvPr/>
        </p:nvSpPr>
        <p:spPr>
          <a:xfrm rot="-5400000" flipH="1">
            <a:off x="6237" y="29985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12" name="Google Shape;212;p10"/>
          <p:cNvSpPr txBox="1"/>
          <p:nvPr/>
        </p:nvSpPr>
        <p:spPr>
          <a:xfrm>
            <a:off x="3463838" y="614429"/>
            <a:ext cx="12706548" cy="1184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 </a:t>
            </a:r>
            <a:r>
              <a:rPr lang="en-US" sz="699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formas</a:t>
            </a:r>
            <a:r>
              <a:rPr lang="en-US" sz="6999" b="1" dirty="0">
                <a:solidFill>
                  <a:srgbClr val="FFFFFF"/>
                </a:solidFill>
              </a:rPr>
              <a:t> de </a:t>
            </a:r>
            <a:r>
              <a:rPr lang="en-US" sz="6999" b="1" dirty="0" err="1">
                <a:solidFill>
                  <a:srgbClr val="FFFFFF"/>
                </a:solidFill>
              </a:rPr>
              <a:t>ciber</a:t>
            </a:r>
            <a:r>
              <a:rPr lang="en-US" sz="699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violencia</a:t>
            </a:r>
            <a:r>
              <a:rPr lang="en-US" sz="699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lang="en-US" noProof="0" dirty="0"/>
          </a:p>
        </p:txBody>
      </p:sp>
      <p:sp>
        <p:nvSpPr>
          <p:cNvPr id="213" name="Google Shape;213;p10"/>
          <p:cNvSpPr txBox="1"/>
          <p:nvPr/>
        </p:nvSpPr>
        <p:spPr>
          <a:xfrm>
            <a:off x="1515240" y="2368965"/>
            <a:ext cx="2721928" cy="54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40" b="1" noProof="0" dirty="0">
                <a:solidFill>
                  <a:srgbClr val="CDFE64"/>
                </a:solidFill>
              </a:rPr>
              <a:t>Ciber </a:t>
            </a:r>
            <a:r>
              <a:rPr lang="en-US" sz="2540" b="1" noProof="0" dirty="0" err="1">
                <a:solidFill>
                  <a:srgbClr val="CDFE64"/>
                </a:solidFill>
              </a:rPr>
              <a:t>acoso</a:t>
            </a:r>
            <a:endParaRPr lang="en-US" noProof="0" dirty="0"/>
          </a:p>
        </p:txBody>
      </p:sp>
      <p:sp>
        <p:nvSpPr>
          <p:cNvPr id="214" name="Google Shape;214;p10"/>
          <p:cNvSpPr txBox="1"/>
          <p:nvPr/>
        </p:nvSpPr>
        <p:spPr>
          <a:xfrm>
            <a:off x="1213096" y="2953786"/>
            <a:ext cx="3584800" cy="2517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Cuando alguien te sigue o acosa repetidamente en línea, haciéndote sentir </a:t>
            </a:r>
            <a:r>
              <a:rPr lang="es-ES" sz="166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insegu</a:t>
            </a:r>
            <a:r>
              <a:rPr lang="es-E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@.</a:t>
            </a:r>
            <a:endParaRPr lang="en-US" sz="1669" b="1" i="0" u="none" strike="noStrike" cap="none" noProof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69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Por ejemplo, tu expareja usa en secreto una aplicación de localización para monitorear a dónde vas sin tu consentimiento.</a:t>
            </a:r>
            <a:endParaRPr lang="en-US" noProof="0" dirty="0"/>
          </a:p>
        </p:txBody>
      </p:sp>
      <p:sp>
        <p:nvSpPr>
          <p:cNvPr id="215" name="Google Shape;215;p10"/>
          <p:cNvSpPr txBox="1"/>
          <p:nvPr/>
        </p:nvSpPr>
        <p:spPr>
          <a:xfrm>
            <a:off x="5335769" y="2313049"/>
            <a:ext cx="3808231" cy="54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40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Bullying online</a:t>
            </a:r>
            <a:endParaRPr lang="en-US" noProof="0" dirty="0"/>
          </a:p>
        </p:txBody>
      </p:sp>
      <p:sp>
        <p:nvSpPr>
          <p:cNvPr id="216" name="Google Shape;216;p10"/>
          <p:cNvSpPr txBox="1"/>
          <p:nvPr/>
        </p:nvSpPr>
        <p:spPr>
          <a:xfrm>
            <a:off x="5286600" y="2953786"/>
            <a:ext cx="3538758" cy="2157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Cuando alguien te ataca o humilla repetidamente en Internet.</a:t>
            </a:r>
            <a:endParaRPr lang="en-US" sz="1669" b="1" i="0" u="none" strike="noStrike" cap="none" noProof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69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Por ejemplo, después de publicar una </a:t>
            </a:r>
            <a:r>
              <a:rPr lang="es-ES" sz="1669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selfie</a:t>
            </a:r>
            <a:r>
              <a:rPr lang="es-ES" sz="1669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, un grupo de personas comienza a enviarte mensajes de odio y a burlarse de ti en los comentarios.</a:t>
            </a:r>
            <a:r>
              <a:rPr lang="en-US" sz="1669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.</a:t>
            </a:r>
            <a:endParaRPr lang="en-US" noProof="0" dirty="0"/>
          </a:p>
        </p:txBody>
      </p:sp>
      <p:sp>
        <p:nvSpPr>
          <p:cNvPr id="217" name="Google Shape;217;p10"/>
          <p:cNvSpPr txBox="1"/>
          <p:nvPr/>
        </p:nvSpPr>
        <p:spPr>
          <a:xfrm>
            <a:off x="9403138" y="2378926"/>
            <a:ext cx="2890988" cy="54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40" b="1" dirty="0" err="1">
                <a:solidFill>
                  <a:srgbClr val="CDFE64"/>
                </a:solidFill>
              </a:rPr>
              <a:t>Discurso</a:t>
            </a:r>
            <a:r>
              <a:rPr lang="en-US" sz="2540" b="1" dirty="0">
                <a:solidFill>
                  <a:srgbClr val="CDFE64"/>
                </a:solidFill>
              </a:rPr>
              <a:t> de </a:t>
            </a:r>
            <a:r>
              <a:rPr lang="en-US" sz="2540" b="1" dirty="0" err="1">
                <a:solidFill>
                  <a:srgbClr val="CDFE64"/>
                </a:solidFill>
              </a:rPr>
              <a:t>odio</a:t>
            </a:r>
            <a:r>
              <a:rPr lang="en-US" sz="2540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lang="en-US" noProof="0" dirty="0"/>
          </a:p>
        </p:txBody>
      </p:sp>
      <p:sp>
        <p:nvSpPr>
          <p:cNvPr id="218" name="Google Shape;218;p10"/>
          <p:cNvSpPr txBox="1"/>
          <p:nvPr/>
        </p:nvSpPr>
        <p:spPr>
          <a:xfrm>
            <a:off x="9171725" y="3015677"/>
            <a:ext cx="3394635" cy="2876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Cuando </a:t>
            </a:r>
            <a:r>
              <a:rPr lang="en-US" sz="166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alguien</a:t>
            </a:r>
            <a:r>
              <a:rPr lang="en-U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6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difunde</a:t>
            </a:r>
            <a:r>
              <a:rPr lang="en-U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6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mensajes</a:t>
            </a:r>
            <a:r>
              <a:rPr lang="en-U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6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violentos</a:t>
            </a:r>
            <a:r>
              <a:rPr lang="en-U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166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sexistas</a:t>
            </a:r>
            <a:r>
              <a:rPr lang="en-U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6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dirigidos</a:t>
            </a:r>
            <a:r>
              <a:rPr lang="en-U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contra ti.</a:t>
            </a:r>
          </a:p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69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Por ejemplo, compartes tu opinión sobre la igualdad de género y desconocidos inundan tus mensajes privados con amenazas e insultos misóginos.</a:t>
            </a:r>
            <a:endParaRPr lang="en-US" noProof="0" dirty="0"/>
          </a:p>
        </p:txBody>
      </p:sp>
      <p:sp>
        <p:nvSpPr>
          <p:cNvPr id="219" name="Google Shape;219;p10"/>
          <p:cNvSpPr txBox="1"/>
          <p:nvPr/>
        </p:nvSpPr>
        <p:spPr>
          <a:xfrm>
            <a:off x="13021062" y="2378926"/>
            <a:ext cx="3516651" cy="54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40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Venganza</a:t>
            </a:r>
            <a:r>
              <a:rPr lang="en-US" sz="2540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40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intimidad</a:t>
            </a:r>
            <a:endParaRPr lang="en-US" noProof="0" dirty="0"/>
          </a:p>
        </p:txBody>
      </p:sp>
      <p:sp>
        <p:nvSpPr>
          <p:cNvPr id="220" name="Google Shape;220;p10"/>
          <p:cNvSpPr txBox="1"/>
          <p:nvPr/>
        </p:nvSpPr>
        <p:spPr>
          <a:xfrm>
            <a:off x="12912866" y="3015677"/>
            <a:ext cx="3701047" cy="2517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Cuando alguien comparte tus fotos o videos privados sin tu consentimiento.</a:t>
            </a:r>
            <a:endParaRPr lang="en-US" sz="1669" b="1" i="0" u="none" strike="noStrike" cap="none" noProof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69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Por ejemplo, envías una foto privada a alguien en quien confías, pero luego te amenaza con filtrarla a menos que envíes más (sextorsión).</a:t>
            </a:r>
            <a:endParaRPr lang="en-US" noProof="0" dirty="0"/>
          </a:p>
        </p:txBody>
      </p:sp>
      <p:sp>
        <p:nvSpPr>
          <p:cNvPr id="221" name="Google Shape;221;p10"/>
          <p:cNvSpPr txBox="1"/>
          <p:nvPr/>
        </p:nvSpPr>
        <p:spPr>
          <a:xfrm>
            <a:off x="1515240" y="5844081"/>
            <a:ext cx="2980511" cy="1094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40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Violencia </a:t>
            </a:r>
            <a:r>
              <a:rPr lang="en-US" sz="2540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facilitada</a:t>
            </a:r>
            <a:r>
              <a:rPr lang="en-US" sz="2540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40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2540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IoT</a:t>
            </a:r>
            <a:endParaRPr lang="en-US" noProof="0" dirty="0"/>
          </a:p>
        </p:txBody>
      </p:sp>
      <p:sp>
        <p:nvSpPr>
          <p:cNvPr id="222" name="Google Shape;222;p10"/>
          <p:cNvSpPr txBox="1"/>
          <p:nvPr/>
        </p:nvSpPr>
        <p:spPr>
          <a:xfrm>
            <a:off x="1466357" y="6892408"/>
            <a:ext cx="3078279" cy="2876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Cuando </a:t>
            </a:r>
            <a:r>
              <a:rPr lang="en-US" sz="166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alguien</a:t>
            </a:r>
            <a:r>
              <a:rPr lang="en-U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6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hackea</a:t>
            </a:r>
            <a:r>
              <a:rPr lang="en-U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6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tus</a:t>
            </a:r>
            <a:r>
              <a:rPr lang="en-U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6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dispositivos</a:t>
            </a:r>
            <a:r>
              <a:rPr lang="en-U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6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inteligentes</a:t>
            </a:r>
            <a:r>
              <a:rPr lang="en-U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166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acosarte</a:t>
            </a:r>
            <a:r>
              <a:rPr lang="en-U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166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controlarte</a:t>
            </a:r>
            <a:r>
              <a:rPr lang="en-U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lang="en-US" noProof="0" dirty="0"/>
          </a:p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69" b="1" i="0" u="none" strike="noStrike" cap="none" noProof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69" i="1" dirty="0">
                <a:solidFill>
                  <a:srgbClr val="FFFFFF"/>
                </a:solidFill>
                <a:latin typeface="Sansita"/>
              </a:rPr>
              <a:t>Por ejemplo, la cámara de seguridad de tu casa se mueve sola y te das cuenta de que alguien te está observando sin permiso.</a:t>
            </a:r>
            <a:endParaRPr lang="en-US" sz="1669" i="1" dirty="0">
              <a:solidFill>
                <a:srgbClr val="FFFFFF"/>
              </a:solidFill>
              <a:latin typeface="Sansita"/>
            </a:endParaRPr>
          </a:p>
        </p:txBody>
      </p:sp>
      <p:sp>
        <p:nvSpPr>
          <p:cNvPr id="223" name="Google Shape;223;p10"/>
          <p:cNvSpPr txBox="1"/>
          <p:nvPr/>
        </p:nvSpPr>
        <p:spPr>
          <a:xfrm>
            <a:off x="13310227" y="5992932"/>
            <a:ext cx="2721928" cy="428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40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trolling</a:t>
            </a:r>
            <a:endParaRPr lang="en-US" noProof="0" dirty="0"/>
          </a:p>
        </p:txBody>
      </p:sp>
      <p:sp>
        <p:nvSpPr>
          <p:cNvPr id="224" name="Google Shape;224;p10"/>
          <p:cNvSpPr txBox="1"/>
          <p:nvPr/>
        </p:nvSpPr>
        <p:spPr>
          <a:xfrm>
            <a:off x="13129259" y="6759181"/>
            <a:ext cx="3300258" cy="2876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Cuando las personas te insultan o provocan deliberadamente en Internet.</a:t>
            </a:r>
            <a:endParaRPr lang="en-US" sz="1669" b="1" i="0" u="none" strike="noStrike" cap="none" noProof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69" i="1" dirty="0">
                <a:solidFill>
                  <a:srgbClr val="FFFFFF"/>
                </a:solidFill>
                <a:latin typeface="Sansita"/>
              </a:rPr>
              <a:t>Por ejemplo, estás transmitiendo un juego y usuarios desconocidos comienzan a enviar comentarios sexistas para hacerte sentir incómodo/a.</a:t>
            </a:r>
            <a:endParaRPr lang="en-US" sz="1669" i="1" dirty="0">
              <a:solidFill>
                <a:srgbClr val="FFFFFF"/>
              </a:solidFill>
              <a:latin typeface="Sansita"/>
            </a:endParaRPr>
          </a:p>
        </p:txBody>
      </p:sp>
      <p:sp>
        <p:nvSpPr>
          <p:cNvPr id="225" name="Google Shape;225;p10"/>
          <p:cNvSpPr txBox="1"/>
          <p:nvPr/>
        </p:nvSpPr>
        <p:spPr>
          <a:xfrm>
            <a:off x="5252230" y="5844081"/>
            <a:ext cx="2721928" cy="54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40" b="1" dirty="0">
                <a:solidFill>
                  <a:srgbClr val="CDFE64"/>
                </a:solidFill>
              </a:rPr>
              <a:t>D</a:t>
            </a:r>
            <a:r>
              <a:rPr lang="en-US" sz="2540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oxing</a:t>
            </a:r>
            <a:endParaRPr lang="en-US" noProof="0" dirty="0"/>
          </a:p>
        </p:txBody>
      </p:sp>
      <p:sp>
        <p:nvSpPr>
          <p:cNvPr id="226" name="Google Shape;226;p10"/>
          <p:cNvSpPr txBox="1"/>
          <p:nvPr/>
        </p:nvSpPr>
        <p:spPr>
          <a:xfrm>
            <a:off x="5207145" y="6540551"/>
            <a:ext cx="3430056" cy="2876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Cuando alguien comparte tus datos privados, poniéndote en riesgo.</a:t>
            </a:r>
            <a:endParaRPr lang="en-US" sz="1669" b="1" i="0" u="none" strike="noStrike" cap="none" noProof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69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Por ejemplo, después de criticar a un </a:t>
            </a:r>
            <a:r>
              <a:rPr lang="es-ES" sz="1669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influencer</a:t>
            </a:r>
            <a:r>
              <a:rPr lang="es-ES" sz="1669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, tu número de teléfono y dirección aparecen publicados en Internet, y extraños comienzan a acosarte.</a:t>
            </a:r>
            <a:endParaRPr lang="en-US" noProof="0" dirty="0"/>
          </a:p>
        </p:txBody>
      </p:sp>
      <p:sp>
        <p:nvSpPr>
          <p:cNvPr id="227" name="Google Shape;227;p10"/>
          <p:cNvSpPr txBox="1"/>
          <p:nvPr/>
        </p:nvSpPr>
        <p:spPr>
          <a:xfrm>
            <a:off x="9487668" y="6031515"/>
            <a:ext cx="2721928" cy="428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40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grooming</a:t>
            </a:r>
            <a:endParaRPr lang="en-US" noProof="0" dirty="0"/>
          </a:p>
        </p:txBody>
      </p:sp>
      <p:sp>
        <p:nvSpPr>
          <p:cNvPr id="228" name="Google Shape;228;p10"/>
          <p:cNvSpPr txBox="1"/>
          <p:nvPr/>
        </p:nvSpPr>
        <p:spPr>
          <a:xfrm>
            <a:off x="9348595" y="6783619"/>
            <a:ext cx="3391668" cy="2517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Cuando un </a:t>
            </a:r>
            <a:r>
              <a:rPr lang="en-US" sz="166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adulto</a:t>
            </a:r>
            <a:r>
              <a:rPr lang="en-U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6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</a:t>
            </a:r>
            <a:r>
              <a:rPr lang="en-U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6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manipula</a:t>
            </a:r>
            <a:r>
              <a:rPr lang="en-U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para que </a:t>
            </a:r>
            <a:r>
              <a:rPr lang="en-US" sz="166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compartas</a:t>
            </a:r>
            <a:r>
              <a:rPr lang="en-U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6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contenido</a:t>
            </a:r>
            <a:r>
              <a:rPr lang="en-U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6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explícito</a:t>
            </a:r>
            <a:r>
              <a:rPr lang="en-US" sz="166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69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Por ejemplo, conoces a alguien en internet que dice tener tu edad, pero con el tiempo te presiona para que envíes fotos personales.</a:t>
            </a:r>
            <a:endParaRPr lang="en-US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0"/>
      <p:bldP spid="214" grpId="0"/>
      <p:bldP spid="215" grpId="0"/>
      <p:bldP spid="217" grpId="0"/>
      <p:bldP spid="218" grpId="0"/>
      <p:bldP spid="219" grpId="0"/>
      <p:bldP spid="220" grpId="0"/>
      <p:bldP spid="221" grpId="0"/>
      <p:bldP spid="222" grpId="0"/>
      <p:bldP spid="223" grpId="0"/>
      <p:bldP spid="224" grpId="0"/>
      <p:bldP spid="225" grpId="0"/>
      <p:bldP spid="226" grpId="0"/>
      <p:bldP spid="227" grpId="0"/>
      <p:bldP spid="2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127">
          <a:extLst>
            <a:ext uri="{FF2B5EF4-FFF2-40B4-BE49-F238E27FC236}">
              <a16:creationId xmlns:a16="http://schemas.microsoft.com/office/drawing/2014/main" id="{C0CD1278-88A6-D8A1-4100-3AA3B7BF5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">
            <a:extLst>
              <a:ext uri="{FF2B5EF4-FFF2-40B4-BE49-F238E27FC236}">
                <a16:creationId xmlns:a16="http://schemas.microsoft.com/office/drawing/2014/main" id="{CCFAD719-0549-2F80-304B-53261E83611B}"/>
              </a:ext>
            </a:extLst>
          </p:cNvPr>
          <p:cNvSpPr/>
          <p:nvPr/>
        </p:nvSpPr>
        <p:spPr>
          <a:xfrm>
            <a:off x="6122244" y="9530443"/>
            <a:ext cx="2740867" cy="1132747"/>
          </a:xfrm>
          <a:custGeom>
            <a:avLst/>
            <a:gdLst/>
            <a:ahLst/>
            <a:cxnLst/>
            <a:rect l="l" t="t" r="r" b="b"/>
            <a:pathLst>
              <a:path w="2740867" h="1132747" extrusionOk="0">
                <a:moveTo>
                  <a:pt x="0" y="0"/>
                </a:moveTo>
                <a:lnTo>
                  <a:pt x="2740867" y="0"/>
                </a:lnTo>
                <a:lnTo>
                  <a:pt x="2740867" y="1132747"/>
                </a:lnTo>
                <a:lnTo>
                  <a:pt x="0" y="11327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35" name="Google Shape;135;p4">
            <a:extLst>
              <a:ext uri="{FF2B5EF4-FFF2-40B4-BE49-F238E27FC236}">
                <a16:creationId xmlns:a16="http://schemas.microsoft.com/office/drawing/2014/main" id="{78486838-3578-FFF5-EFE0-986801BE3EE4}"/>
              </a:ext>
            </a:extLst>
          </p:cNvPr>
          <p:cNvSpPr txBox="1"/>
          <p:nvPr/>
        </p:nvSpPr>
        <p:spPr>
          <a:xfrm>
            <a:off x="2046354" y="1078295"/>
            <a:ext cx="14460056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DFE64"/>
                </a:solidFill>
              </a:rPr>
              <a:t>¿</a:t>
            </a:r>
            <a:r>
              <a:rPr lang="en-US" sz="4000" b="1" dirty="0" err="1">
                <a:solidFill>
                  <a:srgbClr val="CDFE64"/>
                </a:solidFill>
              </a:rPr>
              <a:t>Quién</a:t>
            </a:r>
            <a:r>
              <a:rPr lang="en-US" sz="4000" b="1" dirty="0">
                <a:solidFill>
                  <a:srgbClr val="CDFE64"/>
                </a:solidFill>
              </a:rPr>
              <a:t> hay </a:t>
            </a:r>
            <a:r>
              <a:rPr lang="en-US" sz="4000" b="1" dirty="0" err="1">
                <a:solidFill>
                  <a:srgbClr val="CDFE64"/>
                </a:solidFill>
              </a:rPr>
              <a:t>detrás</a:t>
            </a:r>
            <a:r>
              <a:rPr lang="en-US" sz="4000" b="1" dirty="0">
                <a:solidFill>
                  <a:srgbClr val="CDFE64"/>
                </a:solidFill>
              </a:rPr>
              <a:t>?</a:t>
            </a:r>
            <a:endParaRPr lang="en-US" sz="400" noProof="0" dirty="0"/>
          </a:p>
        </p:txBody>
      </p:sp>
      <p:sp>
        <p:nvSpPr>
          <p:cNvPr id="142" name="Google Shape;142;p4">
            <a:extLst>
              <a:ext uri="{FF2B5EF4-FFF2-40B4-BE49-F238E27FC236}">
                <a16:creationId xmlns:a16="http://schemas.microsoft.com/office/drawing/2014/main" id="{74A348B3-444E-F38A-238B-095AEB8F0C30}"/>
              </a:ext>
            </a:extLst>
          </p:cNvPr>
          <p:cNvSpPr/>
          <p:nvPr/>
        </p:nvSpPr>
        <p:spPr>
          <a:xfrm rot="10800000" flipH="1">
            <a:off x="11046" y="82406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pic>
        <p:nvPicPr>
          <p:cNvPr id="4" name="Imagen 3">
            <a:hlinkClick r:id="rId5"/>
            <a:extLst>
              <a:ext uri="{FF2B5EF4-FFF2-40B4-BE49-F238E27FC236}">
                <a16:creationId xmlns:a16="http://schemas.microsoft.com/office/drawing/2014/main" id="{D6D2E3E6-40C8-5E50-6343-6135B9C157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2256" y="2704759"/>
            <a:ext cx="9583487" cy="487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820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"/>
          <p:cNvSpPr/>
          <p:nvPr/>
        </p:nvSpPr>
        <p:spPr>
          <a:xfrm rot="10800000" flipH="1">
            <a:off x="11046" y="82406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34" name="Google Shape;234;p11"/>
          <p:cNvSpPr/>
          <p:nvPr/>
        </p:nvSpPr>
        <p:spPr>
          <a:xfrm flipH="1">
            <a:off x="16241646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35" name="Google Shape;235;p11"/>
          <p:cNvSpPr txBox="1"/>
          <p:nvPr/>
        </p:nvSpPr>
        <p:spPr>
          <a:xfrm>
            <a:off x="1028700" y="3659995"/>
            <a:ext cx="7941707" cy="365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Efectos</a:t>
            </a:r>
            <a:r>
              <a:rPr lang="en-US" sz="7200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7200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acoso</a:t>
            </a:r>
            <a:r>
              <a:rPr lang="en-US" sz="7200" b="1" dirty="0">
                <a:solidFill>
                  <a:srgbClr val="FFFFFF"/>
                </a:solidFill>
              </a:rPr>
              <a:t>, sea o no </a:t>
            </a:r>
            <a:r>
              <a:rPr lang="en-US" sz="7200" b="1" dirty="0" err="1">
                <a:solidFill>
                  <a:srgbClr val="FFFFFF"/>
                </a:solidFill>
              </a:rPr>
              <a:t>ciber</a:t>
            </a:r>
            <a:endParaRPr lang="en-US" sz="1050" noProof="0" dirty="0"/>
          </a:p>
        </p:txBody>
      </p:sp>
      <p:sp>
        <p:nvSpPr>
          <p:cNvPr id="236" name="Google Shape;236;p11"/>
          <p:cNvSpPr txBox="1"/>
          <p:nvPr/>
        </p:nvSpPr>
        <p:spPr>
          <a:xfrm>
            <a:off x="8386798" y="893908"/>
            <a:ext cx="6852784" cy="1292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9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Baja autoestima: </a:t>
            </a:r>
            <a:r>
              <a:rPr lang="es-ES" sz="2999" i="1" dirty="0">
                <a:solidFill>
                  <a:srgbClr val="FFFFFF"/>
                </a:solidFill>
                <a:latin typeface="Sansita"/>
              </a:rPr>
              <a:t>Las víctimas pueden sentirse inseguras e indefensas.</a:t>
            </a:r>
            <a:endParaRPr lang="en-US" sz="2999" i="1" dirty="0">
              <a:solidFill>
                <a:srgbClr val="FFFFFF"/>
              </a:solidFill>
              <a:latin typeface="Sansita"/>
            </a:endParaRPr>
          </a:p>
        </p:txBody>
      </p:sp>
      <p:sp>
        <p:nvSpPr>
          <p:cNvPr id="237" name="Google Shape;237;p11"/>
          <p:cNvSpPr txBox="1"/>
          <p:nvPr/>
        </p:nvSpPr>
        <p:spPr>
          <a:xfrm>
            <a:off x="8386798" y="2186185"/>
            <a:ext cx="7097402" cy="2584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Problemas</a:t>
            </a:r>
            <a:r>
              <a:rPr lang="en-US" sz="29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9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salud</a:t>
            </a:r>
            <a:r>
              <a:rPr lang="en-US" sz="29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mental</a:t>
            </a:r>
            <a:r>
              <a:rPr lang="en-US" sz="2999" b="1" i="1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s-ES" sz="2999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Depresión, ansiedad, </a:t>
            </a:r>
            <a:r>
              <a:rPr lang="es-ES" sz="2999" i="1" dirty="0">
                <a:solidFill>
                  <a:srgbClr val="FFFFFF"/>
                </a:solidFill>
                <a:latin typeface="Sansita"/>
                <a:sym typeface="Sansita"/>
              </a:rPr>
              <a:t>aislamiento, evitación de la escuela o interacciones sociales, incluyendo trastorno </a:t>
            </a:r>
            <a:r>
              <a:rPr lang="es-ES" sz="2999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de estrés postraumático (TEPT).</a:t>
            </a:r>
            <a:endParaRPr lang="en-US" noProof="0" dirty="0"/>
          </a:p>
        </p:txBody>
      </p:sp>
      <p:sp>
        <p:nvSpPr>
          <p:cNvPr id="238" name="Google Shape;238;p11"/>
          <p:cNvSpPr txBox="1"/>
          <p:nvPr/>
        </p:nvSpPr>
        <p:spPr>
          <a:xfrm>
            <a:off x="8386798" y="4841377"/>
            <a:ext cx="6852784" cy="2584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Miedo</a:t>
            </a:r>
            <a:r>
              <a:rPr lang="en-US" sz="29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a usar internet</a:t>
            </a:r>
            <a:r>
              <a:rPr lang="en-US" sz="2999" b="1" i="1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s-ES" sz="2999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Las amenazas y comentarios hirientes pueden hacer que las personas duden en publicar o interactuar en línea nuevamente.</a:t>
            </a:r>
            <a:endParaRPr lang="en-US" noProof="0" dirty="0"/>
          </a:p>
        </p:txBody>
      </p:sp>
      <p:sp>
        <p:nvSpPr>
          <p:cNvPr id="239" name="Google Shape;239;p11"/>
          <p:cNvSpPr txBox="1"/>
          <p:nvPr/>
        </p:nvSpPr>
        <p:spPr>
          <a:xfrm>
            <a:off x="8293013" y="7424431"/>
            <a:ext cx="6852784" cy="646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 b="1" i="1" dirty="0" err="1">
                <a:solidFill>
                  <a:srgbClr val="CDFE64"/>
                </a:solidFill>
              </a:rPr>
              <a:t>Autocensura</a:t>
            </a:r>
            <a:r>
              <a:rPr lang="en-US" sz="2999" b="1" i="1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debido</a:t>
            </a:r>
            <a:r>
              <a:rPr lang="en-US" sz="2999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al </a:t>
            </a:r>
            <a:r>
              <a:rPr lang="en-US" sz="2999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acoso</a:t>
            </a:r>
            <a:r>
              <a:rPr lang="en-US" sz="2999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999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recibido</a:t>
            </a:r>
            <a:endParaRPr lang="en-US" noProof="0" dirty="0"/>
          </a:p>
        </p:txBody>
      </p:sp>
      <p:sp>
        <p:nvSpPr>
          <p:cNvPr id="240" name="Google Shape;240;p11"/>
          <p:cNvSpPr txBox="1"/>
          <p:nvPr/>
        </p:nvSpPr>
        <p:spPr>
          <a:xfrm>
            <a:off x="8316460" y="8100815"/>
            <a:ext cx="7702351" cy="1292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Dificultades</a:t>
            </a:r>
            <a:r>
              <a:rPr lang="en-US" sz="29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académicas</a:t>
            </a:r>
            <a:r>
              <a:rPr lang="en-US" sz="2999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s-ES" sz="2999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Retraimiento, dificultad para concentrarse y estrés.</a:t>
            </a:r>
            <a:endParaRPr lang="en-US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" grpId="0"/>
      <p:bldP spid="236" grpId="0"/>
      <p:bldP spid="237" grpId="0"/>
      <p:bldP spid="238" grpId="0"/>
      <p:bldP spid="239" grpId="0"/>
      <p:bldP spid="2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232">
          <a:extLst>
            <a:ext uri="{FF2B5EF4-FFF2-40B4-BE49-F238E27FC236}">
              <a16:creationId xmlns:a16="http://schemas.microsoft.com/office/drawing/2014/main" id="{FD7A8742-38B3-CCE4-C30F-CDDC20DC6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e 4">
            <a:extLst>
              <a:ext uri="{FF2B5EF4-FFF2-40B4-BE49-F238E27FC236}">
                <a16:creationId xmlns:a16="http://schemas.microsoft.com/office/drawing/2014/main" id="{193C364B-FA4A-71DF-BD17-E8FA652CFC09}"/>
              </a:ext>
            </a:extLst>
          </p:cNvPr>
          <p:cNvSpPr/>
          <p:nvPr/>
        </p:nvSpPr>
        <p:spPr>
          <a:xfrm>
            <a:off x="13801669" y="3628628"/>
            <a:ext cx="3146795" cy="2297723"/>
          </a:xfrm>
          <a:prstGeom prst="ellipse">
            <a:avLst/>
          </a:prstGeom>
          <a:solidFill>
            <a:srgbClr val="CDFE6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0F1D6C95-D56D-1E6D-D2D6-EB8BBCF8B431}"/>
              </a:ext>
            </a:extLst>
          </p:cNvPr>
          <p:cNvSpPr/>
          <p:nvPr/>
        </p:nvSpPr>
        <p:spPr>
          <a:xfrm>
            <a:off x="7570600" y="7328973"/>
            <a:ext cx="3146795" cy="2297723"/>
          </a:xfrm>
          <a:prstGeom prst="ellipse">
            <a:avLst/>
          </a:prstGeom>
          <a:solidFill>
            <a:srgbClr val="CDFE6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3" name="Google Shape;233;p11">
            <a:extLst>
              <a:ext uri="{FF2B5EF4-FFF2-40B4-BE49-F238E27FC236}">
                <a16:creationId xmlns:a16="http://schemas.microsoft.com/office/drawing/2014/main" id="{26CA3930-FF41-7952-D746-B50AD74EBAAF}"/>
              </a:ext>
            </a:extLst>
          </p:cNvPr>
          <p:cNvSpPr/>
          <p:nvPr/>
        </p:nvSpPr>
        <p:spPr>
          <a:xfrm rot="10800000" flipH="1">
            <a:off x="11046" y="82406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34" name="Google Shape;234;p11">
            <a:extLst>
              <a:ext uri="{FF2B5EF4-FFF2-40B4-BE49-F238E27FC236}">
                <a16:creationId xmlns:a16="http://schemas.microsoft.com/office/drawing/2014/main" id="{EE10EB94-C462-AA91-F1F8-4F35ACBACCA6}"/>
              </a:ext>
            </a:extLst>
          </p:cNvPr>
          <p:cNvSpPr/>
          <p:nvPr/>
        </p:nvSpPr>
        <p:spPr>
          <a:xfrm flipH="1">
            <a:off x="16241646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35" name="Google Shape;235;p11">
            <a:extLst>
              <a:ext uri="{FF2B5EF4-FFF2-40B4-BE49-F238E27FC236}">
                <a16:creationId xmlns:a16="http://schemas.microsoft.com/office/drawing/2014/main" id="{D1EF56F5-73F7-1F10-EE7C-85BA37959FDB}"/>
              </a:ext>
            </a:extLst>
          </p:cNvPr>
          <p:cNvSpPr txBox="1"/>
          <p:nvPr/>
        </p:nvSpPr>
        <p:spPr>
          <a:xfrm>
            <a:off x="5173145" y="2785759"/>
            <a:ext cx="7941707" cy="365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i="0" u="none" strike="noStrike" cap="none" noProof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Claves para </a:t>
            </a:r>
            <a:r>
              <a:rPr lang="en-US" sz="7200" b="1" i="0" u="none" strike="noStrike" cap="none" noProof="0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identificar</a:t>
            </a:r>
            <a:r>
              <a:rPr lang="en-US" sz="7200" b="1" i="0" u="none" strike="noStrike" cap="none" noProof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a las 3 partes</a:t>
            </a:r>
            <a:endParaRPr lang="en-US" sz="1050" noProof="0" dirty="0">
              <a:solidFill>
                <a:schemeClr val="bg1"/>
              </a:solidFill>
            </a:endParaRPr>
          </a:p>
        </p:txBody>
      </p:sp>
      <p:sp>
        <p:nvSpPr>
          <p:cNvPr id="237" name="Google Shape;237;p11">
            <a:extLst>
              <a:ext uri="{FF2B5EF4-FFF2-40B4-BE49-F238E27FC236}">
                <a16:creationId xmlns:a16="http://schemas.microsoft.com/office/drawing/2014/main" id="{0423E226-A516-4F9C-2F5E-3CB1CD0B9E56}"/>
              </a:ext>
            </a:extLst>
          </p:cNvPr>
          <p:cNvSpPr txBox="1"/>
          <p:nvPr/>
        </p:nvSpPr>
        <p:spPr>
          <a:xfrm>
            <a:off x="8011659" y="8154766"/>
            <a:ext cx="7097402" cy="646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999" b="1" i="1" u="none" strike="noStrike" cap="none" noProof="0" dirty="0">
                <a:solidFill>
                  <a:schemeClr val="tx1"/>
                </a:solidFill>
                <a:sym typeface="Arial"/>
              </a:rPr>
              <a:t>Acosador/a</a:t>
            </a:r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2" name="Google Shape;237;p11">
            <a:extLst>
              <a:ext uri="{FF2B5EF4-FFF2-40B4-BE49-F238E27FC236}">
                <a16:creationId xmlns:a16="http://schemas.microsoft.com/office/drawing/2014/main" id="{51C4CE90-B554-ADD5-1A1F-59275E17B8A1}"/>
              </a:ext>
            </a:extLst>
          </p:cNvPr>
          <p:cNvSpPr txBox="1"/>
          <p:nvPr/>
        </p:nvSpPr>
        <p:spPr>
          <a:xfrm>
            <a:off x="14223700" y="4363026"/>
            <a:ext cx="7097402" cy="646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999" b="1" i="1" u="none" strike="noStrike" cap="none" noProof="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Espectador</a:t>
            </a:r>
            <a:r>
              <a:rPr lang="es-ES" sz="2999" b="1" i="1" dirty="0">
                <a:solidFill>
                  <a:schemeClr val="tx1"/>
                </a:solidFill>
              </a:rPr>
              <a:t>/a</a:t>
            </a:r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EB3410FF-CA3D-909B-B9FA-71824A4D7615}"/>
              </a:ext>
            </a:extLst>
          </p:cNvPr>
          <p:cNvSpPr/>
          <p:nvPr/>
        </p:nvSpPr>
        <p:spPr>
          <a:xfrm>
            <a:off x="1028700" y="3628628"/>
            <a:ext cx="3146795" cy="2297723"/>
          </a:xfrm>
          <a:prstGeom prst="ellipse">
            <a:avLst/>
          </a:prstGeom>
          <a:solidFill>
            <a:srgbClr val="CDFE6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6" name="Google Shape;236;p11">
            <a:extLst>
              <a:ext uri="{FF2B5EF4-FFF2-40B4-BE49-F238E27FC236}">
                <a16:creationId xmlns:a16="http://schemas.microsoft.com/office/drawing/2014/main" id="{D98EE00F-4A94-DAE8-B330-588D79414807}"/>
              </a:ext>
            </a:extLst>
          </p:cNvPr>
          <p:cNvSpPr txBox="1"/>
          <p:nvPr/>
        </p:nvSpPr>
        <p:spPr>
          <a:xfrm>
            <a:off x="1746753" y="4454419"/>
            <a:ext cx="6852784" cy="646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999" b="1" i="1" dirty="0">
                <a:solidFill>
                  <a:schemeClr val="tx1"/>
                </a:solidFill>
              </a:rPr>
              <a:t>Víctima</a:t>
            </a:r>
            <a:endParaRPr lang="en-US" sz="2999" i="1" dirty="0">
              <a:solidFill>
                <a:schemeClr val="tx1"/>
              </a:solidFill>
              <a:latin typeface="Sansita"/>
            </a:endParaRPr>
          </a:p>
        </p:txBody>
      </p:sp>
    </p:spTree>
    <p:extLst>
      <p:ext uri="{BB962C8B-B14F-4D97-AF65-F5344CB8AC3E}">
        <p14:creationId xmlns:p14="http://schemas.microsoft.com/office/powerpoint/2010/main" val="352657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" grpId="0"/>
      <p:bldP spid="237" grpId="0"/>
      <p:bldP spid="2" grpId="0"/>
      <p:bldP spid="2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"/>
          <p:cNvSpPr/>
          <p:nvPr/>
        </p:nvSpPr>
        <p:spPr>
          <a:xfrm rot="5400000" flipH="1">
            <a:off x="16241646" y="8251693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8" y="2035307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46" name="Google Shape;246;p12"/>
          <p:cNvSpPr/>
          <p:nvPr/>
        </p:nvSpPr>
        <p:spPr>
          <a:xfrm rot="-5400000" flipH="1">
            <a:off x="11046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47" name="Google Shape;247;p12"/>
          <p:cNvSpPr txBox="1"/>
          <p:nvPr/>
        </p:nvSpPr>
        <p:spPr>
          <a:xfrm>
            <a:off x="2046354" y="1816266"/>
            <a:ext cx="4615980" cy="7583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19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Qué</a:t>
            </a:r>
            <a:endParaRPr lang="en-US" sz="11199" b="1" i="0" u="none" strike="noStrike" cap="none" noProof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199" b="1" dirty="0">
                <a:solidFill>
                  <a:srgbClr val="FFFFFF"/>
                </a:solidFill>
              </a:rPr>
              <a:t>Podemos</a:t>
            </a: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199" b="1" noProof="0" dirty="0" err="1">
                <a:solidFill>
                  <a:srgbClr val="FFFFFF"/>
                </a:solidFill>
              </a:rPr>
              <a:t>hacer</a:t>
            </a:r>
            <a:endParaRPr lang="en-US" noProof="0" dirty="0"/>
          </a:p>
        </p:txBody>
      </p:sp>
      <p:sp>
        <p:nvSpPr>
          <p:cNvPr id="248" name="Google Shape;248;p12"/>
          <p:cNvSpPr txBox="1"/>
          <p:nvPr/>
        </p:nvSpPr>
        <p:spPr>
          <a:xfrm>
            <a:off x="7277681" y="1370279"/>
            <a:ext cx="9637417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Bloquea</a:t>
            </a:r>
            <a:r>
              <a:rPr lang="en-US" sz="3000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3000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reporta</a:t>
            </a:r>
            <a:r>
              <a:rPr lang="es-ES" sz="3000" b="1" i="1" dirty="0">
                <a:solidFill>
                  <a:srgbClr val="CDFE64"/>
                </a:solidFill>
              </a:rPr>
              <a:t>: </a:t>
            </a:r>
            <a:r>
              <a:rPr lang="es-ES" sz="3000" i="1" dirty="0">
                <a:solidFill>
                  <a:schemeClr val="bg1"/>
                </a:solidFill>
              </a:rPr>
              <a:t>b</a:t>
            </a:r>
            <a:r>
              <a:rPr lang="es-ES" sz="3000" i="1" u="none" strike="noStrike" cap="none" noProof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loquea a la persona que te acosa y sal de la conversación o plataforma. Usa la configuración de privacidad para proteger tu información personal y reporta el contenido dañino</a:t>
            </a:r>
            <a:r>
              <a:rPr lang="es-ES" sz="3000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en-US" noProof="0" dirty="0"/>
          </a:p>
        </p:txBody>
      </p:sp>
      <p:sp>
        <p:nvSpPr>
          <p:cNvPr id="249" name="Google Shape;249;p12"/>
          <p:cNvSpPr txBox="1"/>
          <p:nvPr/>
        </p:nvSpPr>
        <p:spPr>
          <a:xfrm>
            <a:off x="7277681" y="4058971"/>
            <a:ext cx="9637417" cy="3231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Recuerda</a:t>
            </a:r>
            <a:r>
              <a:rPr lang="en-US" sz="3000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que no </a:t>
            </a:r>
            <a:r>
              <a:rPr lang="en-US" sz="3000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estás</a:t>
            </a:r>
            <a:r>
              <a:rPr lang="en-US" sz="3000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sola/o: </a:t>
            </a:r>
            <a:r>
              <a:rPr lang="es-ES" sz="3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Habla con alguien de confianza, ya sea un </a:t>
            </a:r>
            <a:r>
              <a:rPr lang="es-ES" sz="30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amigx</a:t>
            </a:r>
            <a:r>
              <a:rPr lang="es-ES" sz="3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cercano o </a:t>
            </a:r>
            <a:r>
              <a:rPr lang="es-ES" sz="30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unx</a:t>
            </a:r>
            <a:r>
              <a:rPr lang="es-ES" sz="3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s-ES" sz="30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adultx</a:t>
            </a:r>
            <a:r>
              <a:rPr lang="es-ES" sz="3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. Muchas personas han pasado por experiencias similares y pueden orientarte. Si el acoso proviene de un /</a:t>
            </a:r>
            <a:r>
              <a:rPr lang="es-ES" sz="30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acompañero</a:t>
            </a:r>
            <a:r>
              <a:rPr lang="es-ES" sz="3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/a de clase, habla con tu profesor/a o consejo escolar.</a:t>
            </a:r>
            <a:endParaRPr lang="en-US" noProof="0" dirty="0"/>
          </a:p>
        </p:txBody>
      </p:sp>
      <p:sp>
        <p:nvSpPr>
          <p:cNvPr id="250" name="Google Shape;250;p12"/>
          <p:cNvSpPr txBox="1"/>
          <p:nvPr/>
        </p:nvSpPr>
        <p:spPr>
          <a:xfrm>
            <a:off x="7277681" y="7278421"/>
            <a:ext cx="9637417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1" dirty="0" err="1">
                <a:solidFill>
                  <a:srgbClr val="CDFE64"/>
                </a:solidFill>
              </a:rPr>
              <a:t>Reúne</a:t>
            </a:r>
            <a:r>
              <a:rPr lang="en-US" sz="3000" b="1" i="1" dirty="0">
                <a:solidFill>
                  <a:srgbClr val="CDFE64"/>
                </a:solidFill>
              </a:rPr>
              <a:t> </a:t>
            </a:r>
            <a:r>
              <a:rPr lang="en-US" sz="3000" b="1" i="1" dirty="0" err="1">
                <a:solidFill>
                  <a:srgbClr val="CDFE64"/>
                </a:solidFill>
              </a:rPr>
              <a:t>pruebas</a:t>
            </a:r>
            <a:r>
              <a:rPr lang="en-US" sz="3000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s-ES" sz="3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Haz capturas de pantalla de mensajes, comentarios o publicaciones. Registra cualquier interacción que pueda demostrar que estás siendo acosado/a.</a:t>
            </a:r>
            <a:endParaRPr lang="en-US" noProof="0" dirty="0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03A8A179-9598-D2E9-BBA8-D605F35E4F83}"/>
              </a:ext>
            </a:extLst>
          </p:cNvPr>
          <p:cNvSpPr/>
          <p:nvPr/>
        </p:nvSpPr>
        <p:spPr>
          <a:xfrm>
            <a:off x="3374491" y="202492"/>
            <a:ext cx="2035308" cy="1370279"/>
          </a:xfrm>
          <a:prstGeom prst="ellipse">
            <a:avLst/>
          </a:prstGeom>
          <a:solidFill>
            <a:srgbClr val="CDFE6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Google Shape;236;p11">
            <a:extLst>
              <a:ext uri="{FF2B5EF4-FFF2-40B4-BE49-F238E27FC236}">
                <a16:creationId xmlns:a16="http://schemas.microsoft.com/office/drawing/2014/main" id="{E88EE214-02A0-7AF9-1D82-1CF1EAFA8B0F}"/>
              </a:ext>
            </a:extLst>
          </p:cNvPr>
          <p:cNvSpPr txBox="1"/>
          <p:nvPr/>
        </p:nvSpPr>
        <p:spPr>
          <a:xfrm>
            <a:off x="3645892" y="590587"/>
            <a:ext cx="6852784" cy="646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999" b="1" i="1" dirty="0">
                <a:solidFill>
                  <a:schemeClr val="tx1"/>
                </a:solidFill>
              </a:rPr>
              <a:t>Víctima</a:t>
            </a:r>
            <a:endParaRPr lang="en-US" sz="2999" i="1" dirty="0">
              <a:solidFill>
                <a:schemeClr val="tx1"/>
              </a:solidFill>
              <a:latin typeface="Sansit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3"/>
          <p:cNvSpPr/>
          <p:nvPr/>
        </p:nvSpPr>
        <p:spPr>
          <a:xfrm flipH="1">
            <a:off x="16252693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7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7" y="2035308"/>
                </a:lnTo>
                <a:lnTo>
                  <a:pt x="203530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56" name="Google Shape;256;p13"/>
          <p:cNvSpPr/>
          <p:nvPr/>
        </p:nvSpPr>
        <p:spPr>
          <a:xfrm rot="10800000" flipH="1">
            <a:off x="0" y="8251693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7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7" y="2035307"/>
                </a:lnTo>
                <a:lnTo>
                  <a:pt x="203530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58" name="Google Shape;258;p13"/>
          <p:cNvSpPr txBox="1"/>
          <p:nvPr/>
        </p:nvSpPr>
        <p:spPr>
          <a:xfrm>
            <a:off x="7009745" y="1337586"/>
            <a:ext cx="9637417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Encuentra</a:t>
            </a:r>
            <a:r>
              <a:rPr lang="en-US" sz="3000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3000" b="1" i="1" dirty="0" err="1">
                <a:solidFill>
                  <a:srgbClr val="CDFE64"/>
                </a:solidFill>
              </a:rPr>
              <a:t>otros</a:t>
            </a:r>
            <a:r>
              <a:rPr lang="en-US" sz="3000" b="1" i="1" dirty="0">
                <a:solidFill>
                  <a:srgbClr val="CDFE64"/>
                </a:solidFill>
              </a:rPr>
              <a:t>/as </a:t>
            </a:r>
            <a:r>
              <a:rPr lang="en-US" sz="3000" b="1" i="1" dirty="0" err="1">
                <a:solidFill>
                  <a:srgbClr val="CDFE64"/>
                </a:solidFill>
              </a:rPr>
              <a:t>afectados</a:t>
            </a:r>
            <a:r>
              <a:rPr lang="en-US" sz="3000" b="1" i="1" dirty="0">
                <a:solidFill>
                  <a:srgbClr val="CDFE64"/>
                </a:solidFill>
              </a:rPr>
              <a:t>/as: </a:t>
            </a:r>
            <a:r>
              <a:rPr lang="es-ES" sz="3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Si la persona que te acosa también está atacando a otros, conéctate con ellos. La evidencia compartida puede fortalecer tu caso</a:t>
            </a:r>
            <a:endParaRPr lang="en-US" noProof="0" dirty="0"/>
          </a:p>
        </p:txBody>
      </p:sp>
      <p:sp>
        <p:nvSpPr>
          <p:cNvPr id="259" name="Google Shape;259;p13"/>
          <p:cNvSpPr txBox="1"/>
          <p:nvPr/>
        </p:nvSpPr>
        <p:spPr>
          <a:xfrm>
            <a:off x="6921885" y="3850838"/>
            <a:ext cx="9637417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Contacta</a:t>
            </a:r>
            <a:r>
              <a:rPr lang="en-US" sz="3000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a las </a:t>
            </a:r>
            <a:r>
              <a:rPr lang="en-US" sz="3000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autoridade</a:t>
            </a:r>
            <a:r>
              <a:rPr lang="en-US" sz="3000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-US" sz="3000" i="1" dirty="0">
                <a:solidFill>
                  <a:srgbClr val="FFFFFF"/>
                </a:solidFill>
                <a:latin typeface="Sansita"/>
              </a:rPr>
              <a:t> s</a:t>
            </a:r>
            <a:r>
              <a:rPr lang="es-ES" sz="3000" i="1" dirty="0">
                <a:solidFill>
                  <a:srgbClr val="FFFFFF"/>
                </a:solidFill>
                <a:latin typeface="Sansita"/>
                <a:sym typeface="Sansita"/>
              </a:rPr>
              <a:t>i </a:t>
            </a:r>
            <a:r>
              <a:rPr lang="es-ES" sz="3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el acoso continúa, repórtalo. Las plataformas de redes sociales tienen herramientas de denuncia, y las autoridades locales pueden ayudarte en casos graves (como amenazas o chantaje en línea).</a:t>
            </a:r>
            <a:endParaRPr lang="en-US" noProof="0" dirty="0"/>
          </a:p>
        </p:txBody>
      </p:sp>
      <p:sp>
        <p:nvSpPr>
          <p:cNvPr id="260" name="Google Shape;260;p13"/>
          <p:cNvSpPr txBox="1"/>
          <p:nvPr/>
        </p:nvSpPr>
        <p:spPr>
          <a:xfrm>
            <a:off x="6921885" y="7105521"/>
            <a:ext cx="9637417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Muy </a:t>
            </a:r>
            <a:r>
              <a:rPr lang="en-US" sz="3000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importante</a:t>
            </a:r>
            <a:r>
              <a:rPr lang="en-US" sz="3000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: no </a:t>
            </a:r>
            <a:r>
              <a:rPr lang="en-US" sz="3000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minimices</a:t>
            </a:r>
            <a:r>
              <a:rPr lang="en-US" sz="3000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tu</a:t>
            </a:r>
            <a:r>
              <a:rPr lang="en-US" sz="3000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1" i="1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experiencia</a:t>
            </a:r>
            <a:r>
              <a:rPr lang="en-US" sz="3000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s-ES" sz="3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Los efectos de la violencia </a:t>
            </a:r>
            <a:r>
              <a:rPr lang="es-ES" sz="3000" i="1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online </a:t>
            </a:r>
            <a:r>
              <a:rPr lang="es-ES" sz="30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pueden ser graves y duraderos. No ignores lo que sientes. Alza la voz y toma medidas.</a:t>
            </a:r>
            <a:endParaRPr lang="en-US" noProof="0" dirty="0"/>
          </a:p>
        </p:txBody>
      </p:sp>
      <p:sp>
        <p:nvSpPr>
          <p:cNvPr id="3" name="Google Shape;247;p12">
            <a:extLst>
              <a:ext uri="{FF2B5EF4-FFF2-40B4-BE49-F238E27FC236}">
                <a16:creationId xmlns:a16="http://schemas.microsoft.com/office/drawing/2014/main" id="{9903C1A9-FDE1-2126-6AAA-B7DCB78DC9F5}"/>
              </a:ext>
            </a:extLst>
          </p:cNvPr>
          <p:cNvSpPr txBox="1"/>
          <p:nvPr/>
        </p:nvSpPr>
        <p:spPr>
          <a:xfrm>
            <a:off x="2046354" y="1816266"/>
            <a:ext cx="4615980" cy="7583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19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Qué</a:t>
            </a:r>
            <a:endParaRPr lang="en-US" sz="11199" b="1" i="0" u="none" strike="noStrike" cap="none" noProof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199" b="1" dirty="0">
                <a:solidFill>
                  <a:srgbClr val="FFFFFF"/>
                </a:solidFill>
              </a:rPr>
              <a:t>Podemos</a:t>
            </a: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199" b="1" noProof="0" dirty="0" err="1">
                <a:solidFill>
                  <a:srgbClr val="FFFFFF"/>
                </a:solidFill>
              </a:rPr>
              <a:t>hacer</a:t>
            </a:r>
            <a:endParaRPr lang="en-US" noProof="0" dirty="0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1FA414DB-5196-5B03-0CDA-73BD11D52840}"/>
              </a:ext>
            </a:extLst>
          </p:cNvPr>
          <p:cNvSpPr/>
          <p:nvPr/>
        </p:nvSpPr>
        <p:spPr>
          <a:xfrm>
            <a:off x="384970" y="445987"/>
            <a:ext cx="4808217" cy="1370279"/>
          </a:xfrm>
          <a:prstGeom prst="ellipse">
            <a:avLst/>
          </a:prstGeom>
          <a:solidFill>
            <a:srgbClr val="CDFE6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Google Shape;236;p11">
            <a:extLst>
              <a:ext uri="{FF2B5EF4-FFF2-40B4-BE49-F238E27FC236}">
                <a16:creationId xmlns:a16="http://schemas.microsoft.com/office/drawing/2014/main" id="{0505592E-FE35-5BD8-0E06-F669BB12BD7C}"/>
              </a:ext>
            </a:extLst>
          </p:cNvPr>
          <p:cNvSpPr txBox="1"/>
          <p:nvPr/>
        </p:nvSpPr>
        <p:spPr>
          <a:xfrm>
            <a:off x="588067" y="740489"/>
            <a:ext cx="6852784" cy="646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999" b="1" i="1" dirty="0">
                <a:solidFill>
                  <a:schemeClr val="tx1"/>
                </a:solidFill>
              </a:rPr>
              <a:t>Víctima y espectador/a</a:t>
            </a:r>
            <a:endParaRPr lang="en-US" sz="2999" i="1" dirty="0">
              <a:solidFill>
                <a:schemeClr val="tx1"/>
              </a:solidFill>
              <a:latin typeface="Sansit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" grpId="0"/>
      <p:bldP spid="259" grpId="0"/>
      <p:bldP spid="260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254">
          <a:extLst>
            <a:ext uri="{FF2B5EF4-FFF2-40B4-BE49-F238E27FC236}">
              <a16:creationId xmlns:a16="http://schemas.microsoft.com/office/drawing/2014/main" id="{10F176C7-307D-8366-61D1-5D78F1800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3">
            <a:extLst>
              <a:ext uri="{FF2B5EF4-FFF2-40B4-BE49-F238E27FC236}">
                <a16:creationId xmlns:a16="http://schemas.microsoft.com/office/drawing/2014/main" id="{0A819E49-DA61-A416-4077-84178CE53655}"/>
              </a:ext>
            </a:extLst>
          </p:cNvPr>
          <p:cNvSpPr/>
          <p:nvPr/>
        </p:nvSpPr>
        <p:spPr>
          <a:xfrm flipH="1">
            <a:off x="16252693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7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7" y="2035308"/>
                </a:lnTo>
                <a:lnTo>
                  <a:pt x="203530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56" name="Google Shape;256;p13">
            <a:extLst>
              <a:ext uri="{FF2B5EF4-FFF2-40B4-BE49-F238E27FC236}">
                <a16:creationId xmlns:a16="http://schemas.microsoft.com/office/drawing/2014/main" id="{CEE5F154-1CDB-46B1-0F99-D8735C632F0D}"/>
              </a:ext>
            </a:extLst>
          </p:cNvPr>
          <p:cNvSpPr/>
          <p:nvPr/>
        </p:nvSpPr>
        <p:spPr>
          <a:xfrm rot="10800000" flipH="1">
            <a:off x="0" y="8251693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7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7" y="2035307"/>
                </a:lnTo>
                <a:lnTo>
                  <a:pt x="203530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" name="Google Shape;247;p12">
            <a:extLst>
              <a:ext uri="{FF2B5EF4-FFF2-40B4-BE49-F238E27FC236}">
                <a16:creationId xmlns:a16="http://schemas.microsoft.com/office/drawing/2014/main" id="{E08C2563-7A10-0C76-746C-8299A25C6BC1}"/>
              </a:ext>
            </a:extLst>
          </p:cNvPr>
          <p:cNvSpPr txBox="1"/>
          <p:nvPr/>
        </p:nvSpPr>
        <p:spPr>
          <a:xfrm>
            <a:off x="2547177" y="2046353"/>
            <a:ext cx="13193646" cy="2708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Qué</a:t>
            </a:r>
            <a:r>
              <a:rPr lang="en-US" sz="8000" b="1" dirty="0">
                <a:solidFill>
                  <a:srgbClr val="FFFFFF"/>
                </a:solidFill>
              </a:rPr>
              <a:t> </a:t>
            </a:r>
            <a:r>
              <a:rPr lang="en-US" sz="8000" b="1" dirty="0" err="1">
                <a:solidFill>
                  <a:srgbClr val="FFFFFF"/>
                </a:solidFill>
              </a:rPr>
              <a:t>podemos</a:t>
            </a:r>
            <a:endParaRPr lang="en-US" sz="8000" b="1" dirty="0">
              <a:solidFill>
                <a:srgbClr val="FFFFFF"/>
              </a:solidFill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noProof="0" dirty="0" err="1">
                <a:solidFill>
                  <a:srgbClr val="FFFFFF"/>
                </a:solidFill>
              </a:rPr>
              <a:t>hacer</a:t>
            </a:r>
            <a:endParaRPr lang="en-US" sz="1050" noProof="0" dirty="0"/>
          </a:p>
        </p:txBody>
      </p:sp>
      <p:sp>
        <p:nvSpPr>
          <p:cNvPr id="4" name="Google Shape;260;p13">
            <a:extLst>
              <a:ext uri="{FF2B5EF4-FFF2-40B4-BE49-F238E27FC236}">
                <a16:creationId xmlns:a16="http://schemas.microsoft.com/office/drawing/2014/main" id="{7F0FE1CB-B06B-A2AF-1AEB-B9B965826E49}"/>
              </a:ext>
            </a:extLst>
          </p:cNvPr>
          <p:cNvSpPr txBox="1"/>
          <p:nvPr/>
        </p:nvSpPr>
        <p:spPr>
          <a:xfrm>
            <a:off x="3168416" y="5532214"/>
            <a:ext cx="11951168" cy="3231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1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¡OJO! </a:t>
            </a:r>
            <a:r>
              <a:rPr lang="en-US" sz="3000" b="1" i="1" dirty="0">
                <a:solidFill>
                  <a:srgbClr val="CDFE64"/>
                </a:solidFill>
              </a:rPr>
              <a:t>La </a:t>
            </a:r>
            <a:r>
              <a:rPr lang="en-US" sz="3000" b="1" i="1" dirty="0" err="1">
                <a:solidFill>
                  <a:srgbClr val="CDFE64"/>
                </a:solidFill>
              </a:rPr>
              <a:t>omision</a:t>
            </a:r>
            <a:r>
              <a:rPr lang="en-US" sz="3000" b="1" i="1" dirty="0">
                <a:solidFill>
                  <a:srgbClr val="CDFE64"/>
                </a:solidFill>
              </a:rPr>
              <a:t> es </a:t>
            </a:r>
            <a:r>
              <a:rPr lang="en-US" sz="3000" b="1" i="1" dirty="0" err="1">
                <a:solidFill>
                  <a:srgbClr val="CDFE64"/>
                </a:solidFill>
              </a:rPr>
              <a:t>una</a:t>
            </a:r>
            <a:r>
              <a:rPr lang="en-US" sz="3000" b="1" i="1" dirty="0">
                <a:solidFill>
                  <a:srgbClr val="CDFE64"/>
                </a:solidFill>
              </a:rPr>
              <a:t> </a:t>
            </a:r>
            <a:r>
              <a:rPr lang="en-US" sz="3000" b="1" i="1" dirty="0" err="1">
                <a:solidFill>
                  <a:srgbClr val="CDFE64"/>
                </a:solidFill>
              </a:rPr>
              <a:t>acción</a:t>
            </a:r>
            <a:r>
              <a:rPr lang="en-US" sz="3000" b="1" i="1" dirty="0">
                <a:solidFill>
                  <a:srgbClr val="CDFE64"/>
                </a:solidFill>
              </a:rPr>
              <a:t>: </a:t>
            </a:r>
            <a:r>
              <a:rPr lang="en-US" sz="3000" b="1" i="1" dirty="0" err="1">
                <a:solidFill>
                  <a:srgbClr val="CDFE64"/>
                </a:solidFill>
              </a:rPr>
              <a:t>el</a:t>
            </a:r>
            <a:r>
              <a:rPr lang="en-US" sz="3000" b="1" i="1" dirty="0">
                <a:solidFill>
                  <a:srgbClr val="CDFE64"/>
                </a:solidFill>
              </a:rPr>
              <a:t> no </a:t>
            </a:r>
            <a:r>
              <a:rPr lang="en-US" sz="3000" b="1" i="1" dirty="0" err="1">
                <a:solidFill>
                  <a:srgbClr val="CDFE64"/>
                </a:solidFill>
              </a:rPr>
              <a:t>posicionarse</a:t>
            </a:r>
            <a:r>
              <a:rPr lang="en-US" sz="3000" b="1" i="1" dirty="0">
                <a:solidFill>
                  <a:srgbClr val="CDFE64"/>
                </a:solidFill>
              </a:rPr>
              <a:t> es un </a:t>
            </a:r>
            <a:r>
              <a:rPr lang="en-US" sz="3000" b="1" i="1" dirty="0" err="1">
                <a:solidFill>
                  <a:srgbClr val="CDFE64"/>
                </a:solidFill>
              </a:rPr>
              <a:t>posicionamiento</a:t>
            </a:r>
            <a:r>
              <a:rPr lang="en-US" sz="3000" b="1" i="1" dirty="0">
                <a:solidFill>
                  <a:srgbClr val="CDFE64"/>
                </a:solidFill>
              </a:rPr>
              <a:t>: </a:t>
            </a:r>
            <a:r>
              <a:rPr lang="es-ES" sz="3000" i="1" dirty="0">
                <a:solidFill>
                  <a:srgbClr val="FFFFFF"/>
                </a:solidFill>
                <a:latin typeface="Sansita"/>
                <a:sym typeface="Sansita"/>
              </a:rPr>
              <a:t>si estás siendo testigo de un ciberacoso y no alzas la voz, estás siendo acosador/a también</a:t>
            </a: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3000" i="1" dirty="0">
              <a:solidFill>
                <a:srgbClr val="FFFFFF"/>
              </a:solidFill>
              <a:latin typeface="Sansita"/>
              <a:sym typeface="Sansita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i="1" dirty="0">
                <a:solidFill>
                  <a:srgbClr val="FFFFFF"/>
                </a:solidFill>
                <a:latin typeface="Sansita"/>
                <a:sym typeface="Sansita"/>
              </a:rPr>
              <a:t>14 años: responsabilidad  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9816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254">
          <a:extLst>
            <a:ext uri="{FF2B5EF4-FFF2-40B4-BE49-F238E27FC236}">
              <a16:creationId xmlns:a16="http://schemas.microsoft.com/office/drawing/2014/main" id="{34D5974F-9233-1A27-83CD-66941A125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3">
            <a:extLst>
              <a:ext uri="{FF2B5EF4-FFF2-40B4-BE49-F238E27FC236}">
                <a16:creationId xmlns:a16="http://schemas.microsoft.com/office/drawing/2014/main" id="{DC1ED717-0B08-8309-9A66-328FA1B62BF8}"/>
              </a:ext>
            </a:extLst>
          </p:cNvPr>
          <p:cNvSpPr/>
          <p:nvPr/>
        </p:nvSpPr>
        <p:spPr>
          <a:xfrm flipH="1">
            <a:off x="16252693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7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7" y="2035308"/>
                </a:lnTo>
                <a:lnTo>
                  <a:pt x="203530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56" name="Google Shape;256;p13">
            <a:extLst>
              <a:ext uri="{FF2B5EF4-FFF2-40B4-BE49-F238E27FC236}">
                <a16:creationId xmlns:a16="http://schemas.microsoft.com/office/drawing/2014/main" id="{30E88BCB-F748-C4BC-0333-20A1DFB71D16}"/>
              </a:ext>
            </a:extLst>
          </p:cNvPr>
          <p:cNvSpPr/>
          <p:nvPr/>
        </p:nvSpPr>
        <p:spPr>
          <a:xfrm rot="10800000" flipH="1">
            <a:off x="0" y="8251693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7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7" y="2035307"/>
                </a:lnTo>
                <a:lnTo>
                  <a:pt x="203530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" name="Google Shape;247;p12">
            <a:extLst>
              <a:ext uri="{FF2B5EF4-FFF2-40B4-BE49-F238E27FC236}">
                <a16:creationId xmlns:a16="http://schemas.microsoft.com/office/drawing/2014/main" id="{CCCF322B-E21F-2596-FFC0-19C4AE585727}"/>
              </a:ext>
            </a:extLst>
          </p:cNvPr>
          <p:cNvSpPr txBox="1"/>
          <p:nvPr/>
        </p:nvSpPr>
        <p:spPr>
          <a:xfrm>
            <a:off x="686476" y="868378"/>
            <a:ext cx="7543123" cy="189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19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Recursos</a:t>
            </a:r>
            <a:endParaRPr lang="en-US" noProof="0" dirty="0"/>
          </a:p>
        </p:txBody>
      </p:sp>
      <p:pic>
        <p:nvPicPr>
          <p:cNvPr id="7" name="Imagen 6">
            <a:hlinkClick r:id="rId4"/>
            <a:extLst>
              <a:ext uri="{FF2B5EF4-FFF2-40B4-BE49-F238E27FC236}">
                <a16:creationId xmlns:a16="http://schemas.microsoft.com/office/drawing/2014/main" id="{A3B85E3F-050F-FBD5-D209-9B7647BE25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4231" y="3317214"/>
            <a:ext cx="12395141" cy="548320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FF07BE5-AB4C-679A-B493-E75A6B9A1C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84474" y="1197053"/>
            <a:ext cx="2314898" cy="12384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12779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4"/>
          <p:cNvSpPr/>
          <p:nvPr/>
        </p:nvSpPr>
        <p:spPr>
          <a:xfrm rot="10800000" flipH="1">
            <a:off x="11046" y="82406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66" name="Google Shape;266;p14"/>
          <p:cNvSpPr/>
          <p:nvPr/>
        </p:nvSpPr>
        <p:spPr>
          <a:xfrm flipH="1">
            <a:off x="16241646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67" name="Google Shape;267;p14"/>
          <p:cNvSpPr txBox="1"/>
          <p:nvPr/>
        </p:nvSpPr>
        <p:spPr>
          <a:xfrm>
            <a:off x="1768924" y="2924273"/>
            <a:ext cx="16305807" cy="3385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99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Hablemos</a:t>
            </a:r>
            <a:r>
              <a:rPr lang="en-US" sz="999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endParaRPr lang="en-US" noProof="0" dirty="0"/>
          </a:p>
          <a:p>
            <a:pPr marL="0" marR="0" lvl="0" indent="0" algn="l" rtl="0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9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Las redes </a:t>
            </a:r>
            <a:r>
              <a:rPr lang="en-US" sz="9999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sociales</a:t>
            </a:r>
            <a:endParaRPr lang="en-US" noProof="0" dirty="0"/>
          </a:p>
        </p:txBody>
      </p:sp>
      <p:sp>
        <p:nvSpPr>
          <p:cNvPr id="268" name="Google Shape;268;p14"/>
          <p:cNvSpPr/>
          <p:nvPr/>
        </p:nvSpPr>
        <p:spPr>
          <a:xfrm>
            <a:off x="13650876" y="3910796"/>
            <a:ext cx="2138318" cy="1965470"/>
          </a:xfrm>
          <a:custGeom>
            <a:avLst/>
            <a:gdLst/>
            <a:ahLst/>
            <a:cxnLst/>
            <a:rect l="l" t="t" r="r" b="b"/>
            <a:pathLst>
              <a:path w="2138318" h="1965470" extrusionOk="0">
                <a:moveTo>
                  <a:pt x="0" y="0"/>
                </a:moveTo>
                <a:lnTo>
                  <a:pt x="2138318" y="0"/>
                </a:lnTo>
                <a:lnTo>
                  <a:pt x="2138318" y="1965471"/>
                </a:lnTo>
                <a:lnTo>
                  <a:pt x="0" y="19654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69" name="Google Shape;269;p14"/>
          <p:cNvSpPr/>
          <p:nvPr/>
        </p:nvSpPr>
        <p:spPr>
          <a:xfrm>
            <a:off x="13650876" y="6881067"/>
            <a:ext cx="2833012" cy="2719159"/>
          </a:xfrm>
          <a:custGeom>
            <a:avLst/>
            <a:gdLst/>
            <a:ahLst/>
            <a:cxnLst/>
            <a:rect l="l" t="t" r="r" b="b"/>
            <a:pathLst>
              <a:path w="2833012" h="2719159" extrusionOk="0">
                <a:moveTo>
                  <a:pt x="0" y="0"/>
                </a:moveTo>
                <a:lnTo>
                  <a:pt x="2833013" y="0"/>
                </a:lnTo>
                <a:lnTo>
                  <a:pt x="2833013" y="2719159"/>
                </a:lnTo>
                <a:lnTo>
                  <a:pt x="0" y="27191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5"/>
          <p:cNvSpPr/>
          <p:nvPr/>
        </p:nvSpPr>
        <p:spPr>
          <a:xfrm rot="-5400000" flipH="1">
            <a:off x="11046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75" name="Google Shape;275;p15"/>
          <p:cNvSpPr/>
          <p:nvPr/>
        </p:nvSpPr>
        <p:spPr>
          <a:xfrm rot="5400000" flipH="1">
            <a:off x="16241646" y="82406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76" name="Google Shape;276;p15"/>
          <p:cNvSpPr txBox="1"/>
          <p:nvPr/>
        </p:nvSpPr>
        <p:spPr>
          <a:xfrm>
            <a:off x="1348657" y="1849198"/>
            <a:ext cx="7115190" cy="6499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399" b="1" dirty="0">
                <a:solidFill>
                  <a:srgbClr val="FFFFFF"/>
                </a:solidFill>
              </a:rPr>
              <a:t>Lo </a:t>
            </a:r>
            <a:r>
              <a:rPr lang="en-US" sz="6399" b="1" dirty="0" err="1">
                <a:solidFill>
                  <a:srgbClr val="FFFFFF"/>
                </a:solidFill>
              </a:rPr>
              <a:t>más</a:t>
            </a:r>
            <a:r>
              <a:rPr lang="en-US" sz="6399" b="1" dirty="0">
                <a:solidFill>
                  <a:srgbClr val="FFFFFF"/>
                </a:solidFill>
              </a:rPr>
              <a:t> visto es</a:t>
            </a:r>
            <a:r>
              <a:rPr lang="en-US" sz="63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Instagram y TikTok</a:t>
            </a:r>
            <a:r>
              <a:rPr lang="en-US" sz="639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639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prefiriendo</a:t>
            </a:r>
            <a:r>
              <a:rPr lang="en-US" sz="639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memes (87%) y videos (80%).</a:t>
            </a:r>
            <a:endParaRPr lang="en-US" noProof="0" dirty="0"/>
          </a:p>
        </p:txBody>
      </p:sp>
      <p:pic>
        <p:nvPicPr>
          <p:cNvPr id="277" name="Google Shape;27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4053" y="456746"/>
            <a:ext cx="10077536" cy="5067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90745" y="4985484"/>
            <a:ext cx="1880020" cy="1880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572319" y="4985484"/>
            <a:ext cx="1880020" cy="1880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848751" y="4985484"/>
            <a:ext cx="1880020" cy="1880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434104" y="7248763"/>
            <a:ext cx="1880020" cy="1880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2710535" y="7248763"/>
            <a:ext cx="1880020" cy="188002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15"/>
          <p:cNvSpPr txBox="1"/>
          <p:nvPr/>
        </p:nvSpPr>
        <p:spPr>
          <a:xfrm>
            <a:off x="7227479" y="6890732"/>
            <a:ext cx="6068191" cy="282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36" b="1" i="0" u="none" strike="noStrike" cap="none" noProof="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memes</a:t>
            </a:r>
            <a:endParaRPr lang="en-US" noProof="0" dirty="0"/>
          </a:p>
        </p:txBody>
      </p:sp>
      <p:sp>
        <p:nvSpPr>
          <p:cNvPr id="284" name="Google Shape;284;p15"/>
          <p:cNvSpPr txBox="1"/>
          <p:nvPr/>
        </p:nvSpPr>
        <p:spPr>
          <a:xfrm>
            <a:off x="9447413" y="6890732"/>
            <a:ext cx="6068191" cy="282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36" b="1" i="0" u="none" strike="noStrike" cap="none" noProof="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videos</a:t>
            </a:r>
            <a:endParaRPr lang="en-US" noProof="0" dirty="0"/>
          </a:p>
        </p:txBody>
      </p:sp>
      <p:sp>
        <p:nvSpPr>
          <p:cNvPr id="285" name="Google Shape;285;p15"/>
          <p:cNvSpPr txBox="1"/>
          <p:nvPr/>
        </p:nvSpPr>
        <p:spPr>
          <a:xfrm>
            <a:off x="11728987" y="6890732"/>
            <a:ext cx="6068191" cy="282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36" b="1" i="0" u="none" strike="noStrike" cap="none" noProof="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posts</a:t>
            </a:r>
            <a:endParaRPr lang="en-US" noProof="0" dirty="0"/>
          </a:p>
        </p:txBody>
      </p:sp>
      <p:sp>
        <p:nvSpPr>
          <p:cNvPr id="286" name="Google Shape;286;p15"/>
          <p:cNvSpPr txBox="1"/>
          <p:nvPr/>
        </p:nvSpPr>
        <p:spPr>
          <a:xfrm>
            <a:off x="8186474" y="9135058"/>
            <a:ext cx="5851029" cy="28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78" b="1" i="0" u="none" strike="noStrike" cap="none" noProof="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photos</a:t>
            </a:r>
            <a:endParaRPr lang="en-US" noProof="0" dirty="0"/>
          </a:p>
        </p:txBody>
      </p:sp>
      <p:sp>
        <p:nvSpPr>
          <p:cNvPr id="287" name="Google Shape;287;p15"/>
          <p:cNvSpPr txBox="1"/>
          <p:nvPr/>
        </p:nvSpPr>
        <p:spPr>
          <a:xfrm>
            <a:off x="10470409" y="9135058"/>
            <a:ext cx="5851029" cy="28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78" b="1" i="0" u="none" strike="noStrike" cap="none" noProof="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articles</a:t>
            </a:r>
            <a:endParaRPr lang="en-US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6"/>
          <p:cNvSpPr/>
          <p:nvPr/>
        </p:nvSpPr>
        <p:spPr>
          <a:xfrm rot="10800000" flipH="1">
            <a:off x="11046" y="82406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93" name="Google Shape;293;p16"/>
          <p:cNvSpPr/>
          <p:nvPr/>
        </p:nvSpPr>
        <p:spPr>
          <a:xfrm flipH="1">
            <a:off x="16241646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94" name="Google Shape;294;p16"/>
          <p:cNvSpPr txBox="1"/>
          <p:nvPr/>
        </p:nvSpPr>
        <p:spPr>
          <a:xfrm>
            <a:off x="2046354" y="1355725"/>
            <a:ext cx="6912327" cy="9308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Las RRSS no </a:t>
            </a:r>
            <a:r>
              <a:rPr lang="en-US" sz="5499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tienen</a:t>
            </a:r>
            <a:r>
              <a:rPr lang="en-US" sz="54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un </a:t>
            </a:r>
            <a:r>
              <a:rPr lang="en-US" sz="5499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mismo</a:t>
            </a:r>
            <a:r>
              <a:rPr lang="en-US" sz="54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99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impacto</a:t>
            </a:r>
            <a:r>
              <a:rPr lang="en-US" sz="54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99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54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99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igual</a:t>
            </a:r>
            <a:endParaRPr lang="en-US" noProof="0" dirty="0"/>
          </a:p>
          <a:p>
            <a:pPr marL="0" marR="0" lvl="0" indent="0" algn="l" rtl="0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5499" b="1" i="0" u="none" strike="noStrike" cap="none" noProof="0" dirty="0">
              <a:solidFill>
                <a:srgbClr val="CDFE6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549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mayoría</a:t>
            </a:r>
            <a:r>
              <a:rPr lang="en-US" sz="549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dice que </a:t>
            </a:r>
            <a:r>
              <a:rPr lang="en-US" sz="549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tiene</a:t>
            </a:r>
            <a:r>
              <a:rPr lang="en-US" sz="549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poco </a:t>
            </a:r>
            <a:r>
              <a:rPr lang="en-US" sz="549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impacto</a:t>
            </a:r>
            <a:r>
              <a:rPr lang="en-US" sz="549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(33%) </a:t>
            </a:r>
            <a:r>
              <a:rPr lang="en-US" sz="5499" b="1" dirty="0">
                <a:solidFill>
                  <a:srgbClr val="FFFFFF"/>
                </a:solidFill>
              </a:rPr>
              <a:t>y un </a:t>
            </a:r>
            <a:r>
              <a:rPr lang="en-US" sz="549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23% que </a:t>
            </a:r>
            <a:r>
              <a:rPr lang="en-US" sz="549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tiene</a:t>
            </a:r>
            <a:r>
              <a:rPr lang="en-US" sz="549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9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impacto</a:t>
            </a:r>
            <a:r>
              <a:rPr lang="en-US" sz="549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9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moderado</a:t>
            </a:r>
            <a:endParaRPr lang="en-US" noProof="0" dirty="0"/>
          </a:p>
          <a:p>
            <a:pPr marL="0" marR="0" lvl="0" indent="0" algn="l" rtl="0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5499" b="1" i="0" u="none" strike="noStrike" cap="none" noProof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5" name="Google Shape;29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32617" y="1878732"/>
            <a:ext cx="9282578" cy="68938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7"/>
          <p:cNvSpPr/>
          <p:nvPr/>
        </p:nvSpPr>
        <p:spPr>
          <a:xfrm rot="5400000" flipH="1">
            <a:off x="16252693" y="8251693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7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7" y="2035307"/>
                </a:lnTo>
                <a:lnTo>
                  <a:pt x="203530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01" name="Google Shape;301;p17"/>
          <p:cNvSpPr/>
          <p:nvPr/>
        </p:nvSpPr>
        <p:spPr>
          <a:xfrm rot="-5400000" flipH="1">
            <a:off x="0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7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7" y="2035308"/>
                </a:lnTo>
                <a:lnTo>
                  <a:pt x="203530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02" name="Google Shape;302;p17"/>
          <p:cNvSpPr txBox="1"/>
          <p:nvPr/>
        </p:nvSpPr>
        <p:spPr>
          <a:xfrm>
            <a:off x="2300535" y="1076325"/>
            <a:ext cx="6609209" cy="66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354388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0" i="0" u="none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4800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mayoría</a:t>
            </a:r>
            <a:r>
              <a:rPr lang="en-US" sz="4800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(78%) </a:t>
            </a:r>
            <a:r>
              <a:rPr lang="en-US" sz="4800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está</a:t>
            </a:r>
            <a:r>
              <a:rPr lang="en-US" sz="4800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4800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acuerdo</a:t>
            </a:r>
            <a:r>
              <a:rPr lang="en-US" sz="4800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con que las RRSS no </a:t>
            </a:r>
            <a:r>
              <a:rPr lang="en-US" sz="4800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reflejan</a:t>
            </a:r>
            <a:r>
              <a:rPr lang="en-US" sz="4800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4800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vida</a:t>
            </a:r>
            <a:r>
              <a:rPr lang="en-US" sz="4800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real</a:t>
            </a:r>
            <a:r>
              <a:rPr lang="es-ES" sz="4800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sino que las ven más como una versión seleccionada e idealizada.</a:t>
            </a:r>
            <a:r>
              <a:rPr lang="en-US" sz="4800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lang="en-US" sz="1100" noProof="0" dirty="0"/>
          </a:p>
        </p:txBody>
      </p:sp>
      <p:pic>
        <p:nvPicPr>
          <p:cNvPr id="303" name="Google Shape;303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36276" y="1940934"/>
            <a:ext cx="8308818" cy="6813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heel spokes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8"/>
          <p:cNvSpPr/>
          <p:nvPr/>
        </p:nvSpPr>
        <p:spPr>
          <a:xfrm rot="10800000" flipH="1">
            <a:off x="0" y="82406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7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7" y="2035308"/>
                </a:lnTo>
                <a:lnTo>
                  <a:pt x="203530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09" name="Google Shape;309;p18"/>
          <p:cNvSpPr/>
          <p:nvPr/>
        </p:nvSpPr>
        <p:spPr>
          <a:xfrm flipH="1">
            <a:off x="16241646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10" name="Google Shape;310;p18"/>
          <p:cNvSpPr txBox="1"/>
          <p:nvPr/>
        </p:nvSpPr>
        <p:spPr>
          <a:xfrm>
            <a:off x="2456935" y="1330933"/>
            <a:ext cx="6609209" cy="6870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354388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0" i="0" u="none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7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87% </a:t>
            </a:r>
            <a:r>
              <a:rPr lang="en-US" sz="5799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sigue</a:t>
            </a:r>
            <a:r>
              <a:rPr lang="en-US" sz="57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a influencers</a:t>
            </a:r>
            <a:endParaRPr lang="en-US" noProof="0" dirty="0"/>
          </a:p>
          <a:p>
            <a:pPr marL="0" marR="0" lvl="0" indent="0" algn="l" rtl="0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5799" b="1" i="0" u="none" strike="noStrike" cap="none" noProof="0" dirty="0">
              <a:solidFill>
                <a:srgbClr val="CDFE6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79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...y </a:t>
            </a:r>
            <a:r>
              <a:rPr lang="en-US" sz="579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el</a:t>
            </a:r>
            <a:r>
              <a:rPr lang="en-US" sz="579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69% </a:t>
            </a:r>
            <a:r>
              <a:rPr lang="en-US" sz="579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usa</a:t>
            </a:r>
            <a:r>
              <a:rPr lang="en-US" sz="579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las RRSS </a:t>
            </a:r>
            <a:r>
              <a:rPr lang="en-US" sz="579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todos</a:t>
            </a:r>
            <a:r>
              <a:rPr lang="en-US" sz="579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los días</a:t>
            </a:r>
            <a:endParaRPr lang="en-US" noProof="0" dirty="0"/>
          </a:p>
        </p:txBody>
      </p:sp>
      <p:sp>
        <p:nvSpPr>
          <p:cNvPr id="311" name="Google Shape;311;p18"/>
          <p:cNvSpPr/>
          <p:nvPr/>
        </p:nvSpPr>
        <p:spPr>
          <a:xfrm rot="-689297">
            <a:off x="10772455" y="-259157"/>
            <a:ext cx="2095965" cy="2417527"/>
          </a:xfrm>
          <a:custGeom>
            <a:avLst/>
            <a:gdLst/>
            <a:ahLst/>
            <a:cxnLst/>
            <a:rect l="l" t="t" r="r" b="b"/>
            <a:pathLst>
              <a:path w="2095965" h="2417527" extrusionOk="0">
                <a:moveTo>
                  <a:pt x="0" y="0"/>
                </a:moveTo>
                <a:lnTo>
                  <a:pt x="2095965" y="0"/>
                </a:lnTo>
                <a:lnTo>
                  <a:pt x="2095965" y="2417527"/>
                </a:lnTo>
                <a:lnTo>
                  <a:pt x="0" y="24175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2036" t="-9031" b="-9033"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12" name="Google Shape;312;p18"/>
          <p:cNvSpPr/>
          <p:nvPr/>
        </p:nvSpPr>
        <p:spPr>
          <a:xfrm rot="-454623">
            <a:off x="10113161" y="1360278"/>
            <a:ext cx="2325708" cy="2179681"/>
          </a:xfrm>
          <a:custGeom>
            <a:avLst/>
            <a:gdLst/>
            <a:ahLst/>
            <a:cxnLst/>
            <a:rect l="l" t="t" r="r" b="b"/>
            <a:pathLst>
              <a:path w="2325708" h="2179681" extrusionOk="0">
                <a:moveTo>
                  <a:pt x="0" y="0"/>
                </a:moveTo>
                <a:lnTo>
                  <a:pt x="2325708" y="0"/>
                </a:lnTo>
                <a:lnTo>
                  <a:pt x="2325708" y="2179682"/>
                </a:lnTo>
                <a:lnTo>
                  <a:pt x="0" y="21796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7596" b="-7595"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13" name="Google Shape;313;p18"/>
          <p:cNvSpPr/>
          <p:nvPr/>
        </p:nvSpPr>
        <p:spPr>
          <a:xfrm>
            <a:off x="11614916" y="-282304"/>
            <a:ext cx="2862393" cy="3604154"/>
          </a:xfrm>
          <a:custGeom>
            <a:avLst/>
            <a:gdLst/>
            <a:ahLst/>
            <a:cxnLst/>
            <a:rect l="l" t="t" r="r" b="b"/>
            <a:pathLst>
              <a:path w="2862393" h="3604154" extrusionOk="0">
                <a:moveTo>
                  <a:pt x="0" y="0"/>
                </a:moveTo>
                <a:lnTo>
                  <a:pt x="2862393" y="0"/>
                </a:lnTo>
                <a:lnTo>
                  <a:pt x="2862393" y="3604154"/>
                </a:lnTo>
                <a:lnTo>
                  <a:pt x="0" y="36041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4206" r="-14414" b="-11585"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14" name="Google Shape;314;p18"/>
          <p:cNvSpPr/>
          <p:nvPr/>
        </p:nvSpPr>
        <p:spPr>
          <a:xfrm>
            <a:off x="13046112" y="703324"/>
            <a:ext cx="3302927" cy="2658965"/>
          </a:xfrm>
          <a:custGeom>
            <a:avLst/>
            <a:gdLst/>
            <a:ahLst/>
            <a:cxnLst/>
            <a:rect l="l" t="t" r="r" b="b"/>
            <a:pathLst>
              <a:path w="3302927" h="2658965" extrusionOk="0">
                <a:moveTo>
                  <a:pt x="0" y="0"/>
                </a:moveTo>
                <a:lnTo>
                  <a:pt x="3302928" y="0"/>
                </a:lnTo>
                <a:lnTo>
                  <a:pt x="3302928" y="2658964"/>
                </a:lnTo>
                <a:lnTo>
                  <a:pt x="0" y="26589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118" r="-118" b="-20463"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15" name="Google Shape;315;p18"/>
          <p:cNvSpPr/>
          <p:nvPr/>
        </p:nvSpPr>
        <p:spPr>
          <a:xfrm>
            <a:off x="11955758" y="2225825"/>
            <a:ext cx="1980739" cy="2332813"/>
          </a:xfrm>
          <a:custGeom>
            <a:avLst/>
            <a:gdLst/>
            <a:ahLst/>
            <a:cxnLst/>
            <a:rect l="l" t="t" r="r" b="b"/>
            <a:pathLst>
              <a:path w="1980739" h="2332813" extrusionOk="0">
                <a:moveTo>
                  <a:pt x="0" y="0"/>
                </a:moveTo>
                <a:lnTo>
                  <a:pt x="1980739" y="0"/>
                </a:lnTo>
                <a:lnTo>
                  <a:pt x="1980739" y="2332813"/>
                </a:lnTo>
                <a:lnTo>
                  <a:pt x="0" y="23328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l="-2425" r="-82287"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16" name="Google Shape;316;p18"/>
          <p:cNvSpPr/>
          <p:nvPr/>
        </p:nvSpPr>
        <p:spPr>
          <a:xfrm>
            <a:off x="11216317" y="2885006"/>
            <a:ext cx="2447964" cy="3204399"/>
          </a:xfrm>
          <a:custGeom>
            <a:avLst/>
            <a:gdLst/>
            <a:ahLst/>
            <a:cxnLst/>
            <a:rect l="l" t="t" r="r" b="b"/>
            <a:pathLst>
              <a:path w="2447964" h="3204399" extrusionOk="0">
                <a:moveTo>
                  <a:pt x="0" y="0"/>
                </a:moveTo>
                <a:lnTo>
                  <a:pt x="2447964" y="0"/>
                </a:lnTo>
                <a:lnTo>
                  <a:pt x="2447964" y="3204399"/>
                </a:lnTo>
                <a:lnTo>
                  <a:pt x="0" y="32043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l="-4873" r="-4872"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17" name="Google Shape;317;p18"/>
          <p:cNvSpPr/>
          <p:nvPr/>
        </p:nvSpPr>
        <p:spPr>
          <a:xfrm>
            <a:off x="9704319" y="2669320"/>
            <a:ext cx="2251440" cy="3420086"/>
          </a:xfrm>
          <a:custGeom>
            <a:avLst/>
            <a:gdLst/>
            <a:ahLst/>
            <a:cxnLst/>
            <a:rect l="l" t="t" r="r" b="b"/>
            <a:pathLst>
              <a:path w="2251440" h="3420086" extrusionOk="0">
                <a:moveTo>
                  <a:pt x="0" y="0"/>
                </a:moveTo>
                <a:lnTo>
                  <a:pt x="2251439" y="0"/>
                </a:lnTo>
                <a:lnTo>
                  <a:pt x="2251439" y="3420085"/>
                </a:lnTo>
                <a:lnTo>
                  <a:pt x="0" y="34200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l="-18800" r="-2814"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18" name="Google Shape;318;p18"/>
          <p:cNvSpPr/>
          <p:nvPr/>
        </p:nvSpPr>
        <p:spPr>
          <a:xfrm>
            <a:off x="14785178" y="2225825"/>
            <a:ext cx="1931780" cy="3863580"/>
          </a:xfrm>
          <a:custGeom>
            <a:avLst/>
            <a:gdLst/>
            <a:ahLst/>
            <a:cxnLst/>
            <a:rect l="l" t="t" r="r" b="b"/>
            <a:pathLst>
              <a:path w="1931780" h="3863580" extrusionOk="0">
                <a:moveTo>
                  <a:pt x="0" y="0"/>
                </a:moveTo>
                <a:lnTo>
                  <a:pt x="1931781" y="0"/>
                </a:lnTo>
                <a:lnTo>
                  <a:pt x="1931781" y="3863580"/>
                </a:lnTo>
                <a:lnTo>
                  <a:pt x="0" y="38635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l="-2426" r="-5595"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19" name="Google Shape;319;p18"/>
          <p:cNvSpPr/>
          <p:nvPr/>
        </p:nvSpPr>
        <p:spPr>
          <a:xfrm>
            <a:off x="12175471" y="3206751"/>
            <a:ext cx="3522052" cy="2882654"/>
          </a:xfrm>
          <a:custGeom>
            <a:avLst/>
            <a:gdLst/>
            <a:ahLst/>
            <a:cxnLst/>
            <a:rect l="l" t="t" r="r" b="b"/>
            <a:pathLst>
              <a:path w="3522052" h="2882654" extrusionOk="0">
                <a:moveTo>
                  <a:pt x="0" y="0"/>
                </a:moveTo>
                <a:lnTo>
                  <a:pt x="3522052" y="0"/>
                </a:lnTo>
                <a:lnTo>
                  <a:pt x="3522052" y="2882654"/>
                </a:lnTo>
                <a:lnTo>
                  <a:pt x="0" y="2882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l="-2426" r="-2426"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20" name="Google Shape;320;p18"/>
          <p:cNvSpPr/>
          <p:nvPr/>
        </p:nvSpPr>
        <p:spPr>
          <a:xfrm>
            <a:off x="10345300" y="4379363"/>
            <a:ext cx="2351479" cy="3365828"/>
          </a:xfrm>
          <a:custGeom>
            <a:avLst/>
            <a:gdLst/>
            <a:ahLst/>
            <a:cxnLst/>
            <a:rect l="l" t="t" r="r" b="b"/>
            <a:pathLst>
              <a:path w="2351479" h="3365828" extrusionOk="0">
                <a:moveTo>
                  <a:pt x="0" y="0"/>
                </a:moveTo>
                <a:lnTo>
                  <a:pt x="2351478" y="0"/>
                </a:lnTo>
                <a:lnTo>
                  <a:pt x="2351478" y="3365828"/>
                </a:lnTo>
                <a:lnTo>
                  <a:pt x="0" y="33658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l="-2426" r="-2426"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21" name="Google Shape;321;p18"/>
          <p:cNvSpPr/>
          <p:nvPr/>
        </p:nvSpPr>
        <p:spPr>
          <a:xfrm>
            <a:off x="11521039" y="4994581"/>
            <a:ext cx="2985552" cy="2750610"/>
          </a:xfrm>
          <a:custGeom>
            <a:avLst/>
            <a:gdLst/>
            <a:ahLst/>
            <a:cxnLst/>
            <a:rect l="l" t="t" r="r" b="b"/>
            <a:pathLst>
              <a:path w="2985552" h="2750610" extrusionOk="0">
                <a:moveTo>
                  <a:pt x="0" y="0"/>
                </a:moveTo>
                <a:lnTo>
                  <a:pt x="2985552" y="0"/>
                </a:lnTo>
                <a:lnTo>
                  <a:pt x="2985552" y="2750610"/>
                </a:lnTo>
                <a:lnTo>
                  <a:pt x="0" y="27506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l="-2426" r="-2426"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22" name="Google Shape;322;p18"/>
          <p:cNvSpPr/>
          <p:nvPr/>
        </p:nvSpPr>
        <p:spPr>
          <a:xfrm>
            <a:off x="13331841" y="4904364"/>
            <a:ext cx="3046205" cy="2450737"/>
          </a:xfrm>
          <a:custGeom>
            <a:avLst/>
            <a:gdLst/>
            <a:ahLst/>
            <a:cxnLst/>
            <a:rect l="l" t="t" r="r" b="b"/>
            <a:pathLst>
              <a:path w="3046205" h="2450737" extrusionOk="0">
                <a:moveTo>
                  <a:pt x="0" y="0"/>
                </a:moveTo>
                <a:lnTo>
                  <a:pt x="3046205" y="0"/>
                </a:lnTo>
                <a:lnTo>
                  <a:pt x="3046205" y="2450736"/>
                </a:lnTo>
                <a:lnTo>
                  <a:pt x="0" y="24507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l="-2426" r="-2426"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23" name="Google Shape;323;p18"/>
          <p:cNvSpPr/>
          <p:nvPr/>
        </p:nvSpPr>
        <p:spPr>
          <a:xfrm>
            <a:off x="13664281" y="6835319"/>
            <a:ext cx="2952479" cy="2444864"/>
          </a:xfrm>
          <a:custGeom>
            <a:avLst/>
            <a:gdLst/>
            <a:ahLst/>
            <a:cxnLst/>
            <a:rect l="l" t="t" r="r" b="b"/>
            <a:pathLst>
              <a:path w="2952479" h="2444864" extrusionOk="0">
                <a:moveTo>
                  <a:pt x="0" y="0"/>
                </a:moveTo>
                <a:lnTo>
                  <a:pt x="2952479" y="0"/>
                </a:lnTo>
                <a:lnTo>
                  <a:pt x="2952479" y="2444864"/>
                </a:lnTo>
                <a:lnTo>
                  <a:pt x="0" y="24448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l="-6810" r="-6811"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24" name="Google Shape;324;p18"/>
          <p:cNvSpPr/>
          <p:nvPr/>
        </p:nvSpPr>
        <p:spPr>
          <a:xfrm>
            <a:off x="14506591" y="6413255"/>
            <a:ext cx="3026286" cy="3873745"/>
          </a:xfrm>
          <a:custGeom>
            <a:avLst/>
            <a:gdLst/>
            <a:ahLst/>
            <a:cxnLst/>
            <a:rect l="l" t="t" r="r" b="b"/>
            <a:pathLst>
              <a:path w="3026286" h="3873745" extrusionOk="0">
                <a:moveTo>
                  <a:pt x="0" y="0"/>
                </a:moveTo>
                <a:lnTo>
                  <a:pt x="3026286" y="0"/>
                </a:lnTo>
                <a:lnTo>
                  <a:pt x="3026286" y="3873745"/>
                </a:lnTo>
                <a:lnTo>
                  <a:pt x="0" y="38737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t="-6852" r="-13004" b="-6851"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25" name="Google Shape;325;p18"/>
          <p:cNvSpPr/>
          <p:nvPr/>
        </p:nvSpPr>
        <p:spPr>
          <a:xfrm>
            <a:off x="10519662" y="6413255"/>
            <a:ext cx="2457400" cy="2651396"/>
          </a:xfrm>
          <a:custGeom>
            <a:avLst/>
            <a:gdLst/>
            <a:ahLst/>
            <a:cxnLst/>
            <a:rect l="l" t="t" r="r" b="b"/>
            <a:pathLst>
              <a:path w="2457400" h="2651396" extrusionOk="0">
                <a:moveTo>
                  <a:pt x="0" y="0"/>
                </a:moveTo>
                <a:lnTo>
                  <a:pt x="2457400" y="0"/>
                </a:lnTo>
                <a:lnTo>
                  <a:pt x="2457400" y="2651397"/>
                </a:lnTo>
                <a:lnTo>
                  <a:pt x="0" y="26513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l="-7801" r="-2426"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26" name="Google Shape;326;p18"/>
          <p:cNvSpPr/>
          <p:nvPr/>
        </p:nvSpPr>
        <p:spPr>
          <a:xfrm>
            <a:off x="9704319" y="7828364"/>
            <a:ext cx="2230486" cy="2458636"/>
          </a:xfrm>
          <a:custGeom>
            <a:avLst/>
            <a:gdLst/>
            <a:ahLst/>
            <a:cxnLst/>
            <a:rect l="l" t="t" r="r" b="b"/>
            <a:pathLst>
              <a:path w="2230486" h="2458636" extrusionOk="0">
                <a:moveTo>
                  <a:pt x="0" y="0"/>
                </a:moveTo>
                <a:lnTo>
                  <a:pt x="2230486" y="0"/>
                </a:lnTo>
                <a:lnTo>
                  <a:pt x="2230486" y="2458636"/>
                </a:lnTo>
                <a:lnTo>
                  <a:pt x="0" y="24586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l="-10840" r="-2425"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27" name="Google Shape;327;p18"/>
          <p:cNvSpPr/>
          <p:nvPr/>
        </p:nvSpPr>
        <p:spPr>
          <a:xfrm>
            <a:off x="11135261" y="7355100"/>
            <a:ext cx="2682766" cy="2931900"/>
          </a:xfrm>
          <a:custGeom>
            <a:avLst/>
            <a:gdLst/>
            <a:ahLst/>
            <a:cxnLst/>
            <a:rect l="l" t="t" r="r" b="b"/>
            <a:pathLst>
              <a:path w="2682766" h="2931900" extrusionOk="0">
                <a:moveTo>
                  <a:pt x="0" y="0"/>
                </a:moveTo>
                <a:lnTo>
                  <a:pt x="2682766" y="0"/>
                </a:lnTo>
                <a:lnTo>
                  <a:pt x="2682766" y="2931900"/>
                </a:lnTo>
                <a:lnTo>
                  <a:pt x="0" y="2931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0">
              <a:alphaModFix/>
            </a:blip>
            <a:stretch>
              <a:fillRect l="-2426" r="-2426"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28" name="Google Shape;328;p18"/>
          <p:cNvSpPr/>
          <p:nvPr/>
        </p:nvSpPr>
        <p:spPr>
          <a:xfrm>
            <a:off x="13085045" y="7698000"/>
            <a:ext cx="1808152" cy="2589000"/>
          </a:xfrm>
          <a:custGeom>
            <a:avLst/>
            <a:gdLst/>
            <a:ahLst/>
            <a:cxnLst/>
            <a:rect l="l" t="t" r="r" b="b"/>
            <a:pathLst>
              <a:path w="1808152" h="2589000" extrusionOk="0">
                <a:moveTo>
                  <a:pt x="0" y="0"/>
                </a:moveTo>
                <a:lnTo>
                  <a:pt x="1808152" y="0"/>
                </a:lnTo>
                <a:lnTo>
                  <a:pt x="1808152" y="2589000"/>
                </a:lnTo>
                <a:lnTo>
                  <a:pt x="0" y="2589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l="-17405" r="-17405"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9"/>
          <p:cNvSpPr/>
          <p:nvPr/>
        </p:nvSpPr>
        <p:spPr>
          <a:xfrm rot="5400000" flipH="1">
            <a:off x="16241646" y="82406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34" name="Google Shape;334;p19"/>
          <p:cNvSpPr/>
          <p:nvPr/>
        </p:nvSpPr>
        <p:spPr>
          <a:xfrm rot="-5400000" flipH="1">
            <a:off x="11046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35" name="Google Shape;335;p19"/>
          <p:cNvSpPr txBox="1"/>
          <p:nvPr/>
        </p:nvSpPr>
        <p:spPr>
          <a:xfrm>
            <a:off x="2193914" y="1658655"/>
            <a:ext cx="7481945" cy="8125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6000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¿Alguna vez te has detenido a pensar que parte de la información que recibimos online de </a:t>
            </a:r>
            <a:r>
              <a:rPr lang="es-ES" sz="6000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influencers</a:t>
            </a:r>
            <a:r>
              <a:rPr lang="es-ES" sz="6000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y tendencias podría ser </a:t>
            </a:r>
            <a:r>
              <a:rPr lang="es-ES" sz="6000" b="1" i="0" u="none" strike="noStrike" cap="none" noProof="0" dirty="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problemática</a:t>
            </a:r>
            <a:r>
              <a:rPr lang="es-ES" sz="6000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? </a:t>
            </a:r>
            <a:endParaRPr lang="en-US" noProof="0" dirty="0"/>
          </a:p>
        </p:txBody>
      </p:sp>
      <p:sp>
        <p:nvSpPr>
          <p:cNvPr id="336" name="Google Shape;336;p19"/>
          <p:cNvSpPr/>
          <p:nvPr/>
        </p:nvSpPr>
        <p:spPr>
          <a:xfrm>
            <a:off x="9823419" y="2352681"/>
            <a:ext cx="4500501" cy="2552008"/>
          </a:xfrm>
          <a:custGeom>
            <a:avLst/>
            <a:gdLst/>
            <a:ahLst/>
            <a:cxnLst/>
            <a:rect l="l" t="t" r="r" b="b"/>
            <a:pathLst>
              <a:path w="4500501" h="2552008" extrusionOk="0">
                <a:moveTo>
                  <a:pt x="0" y="0"/>
                </a:moveTo>
                <a:lnTo>
                  <a:pt x="4500501" y="0"/>
                </a:lnTo>
                <a:lnTo>
                  <a:pt x="4500501" y="2552009"/>
                </a:lnTo>
                <a:lnTo>
                  <a:pt x="0" y="25520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37" name="Google Shape;337;p19"/>
          <p:cNvSpPr/>
          <p:nvPr/>
        </p:nvSpPr>
        <p:spPr>
          <a:xfrm>
            <a:off x="14137267" y="2179184"/>
            <a:ext cx="2054465" cy="2725506"/>
          </a:xfrm>
          <a:custGeom>
            <a:avLst/>
            <a:gdLst/>
            <a:ahLst/>
            <a:cxnLst/>
            <a:rect l="l" t="t" r="r" b="b"/>
            <a:pathLst>
              <a:path w="2054465" h="2725506" extrusionOk="0">
                <a:moveTo>
                  <a:pt x="0" y="0"/>
                </a:moveTo>
                <a:lnTo>
                  <a:pt x="2054465" y="0"/>
                </a:lnTo>
                <a:lnTo>
                  <a:pt x="2054465" y="2725506"/>
                </a:lnTo>
                <a:lnTo>
                  <a:pt x="0" y="27255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198" t="-4118" r="-1196"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38" name="Google Shape;338;p19"/>
          <p:cNvSpPr/>
          <p:nvPr/>
        </p:nvSpPr>
        <p:spPr>
          <a:xfrm>
            <a:off x="12198778" y="4635125"/>
            <a:ext cx="2117845" cy="3016325"/>
          </a:xfrm>
          <a:custGeom>
            <a:avLst/>
            <a:gdLst/>
            <a:ahLst/>
            <a:cxnLst/>
            <a:rect l="l" t="t" r="r" b="b"/>
            <a:pathLst>
              <a:path w="2117845" h="3016325" extrusionOk="0">
                <a:moveTo>
                  <a:pt x="0" y="0"/>
                </a:moveTo>
                <a:lnTo>
                  <a:pt x="2117845" y="0"/>
                </a:lnTo>
                <a:lnTo>
                  <a:pt x="2117845" y="3016325"/>
                </a:lnTo>
                <a:lnTo>
                  <a:pt x="0" y="30163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39" name="Google Shape;339;p19"/>
          <p:cNvSpPr/>
          <p:nvPr/>
        </p:nvSpPr>
        <p:spPr>
          <a:xfrm>
            <a:off x="9909387" y="4904690"/>
            <a:ext cx="2164282" cy="3000482"/>
          </a:xfrm>
          <a:custGeom>
            <a:avLst/>
            <a:gdLst/>
            <a:ahLst/>
            <a:cxnLst/>
            <a:rect l="l" t="t" r="r" b="b"/>
            <a:pathLst>
              <a:path w="2164282" h="3000482" extrusionOk="0">
                <a:moveTo>
                  <a:pt x="0" y="0"/>
                </a:moveTo>
                <a:lnTo>
                  <a:pt x="2164282" y="0"/>
                </a:lnTo>
                <a:lnTo>
                  <a:pt x="2164282" y="3000482"/>
                </a:lnTo>
                <a:lnTo>
                  <a:pt x="0" y="30004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40" name="Google Shape;340;p19"/>
          <p:cNvSpPr/>
          <p:nvPr/>
        </p:nvSpPr>
        <p:spPr>
          <a:xfrm>
            <a:off x="14137267" y="4992405"/>
            <a:ext cx="2104379" cy="3115411"/>
          </a:xfrm>
          <a:custGeom>
            <a:avLst/>
            <a:gdLst/>
            <a:ahLst/>
            <a:cxnLst/>
            <a:rect l="l" t="t" r="r" b="b"/>
            <a:pathLst>
              <a:path w="2104379" h="3115411" extrusionOk="0">
                <a:moveTo>
                  <a:pt x="0" y="0"/>
                </a:moveTo>
                <a:lnTo>
                  <a:pt x="2104379" y="0"/>
                </a:lnTo>
                <a:lnTo>
                  <a:pt x="2104379" y="3115411"/>
                </a:lnTo>
                <a:lnTo>
                  <a:pt x="0" y="31154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22628"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0"/>
          <p:cNvSpPr/>
          <p:nvPr/>
        </p:nvSpPr>
        <p:spPr>
          <a:xfrm flipH="1">
            <a:off x="16252693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7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7" y="2035308"/>
                </a:lnTo>
                <a:lnTo>
                  <a:pt x="203530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46" name="Google Shape;346;p20"/>
          <p:cNvSpPr/>
          <p:nvPr/>
        </p:nvSpPr>
        <p:spPr>
          <a:xfrm rot="10800000" flipH="1">
            <a:off x="0" y="8251693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7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7" y="2035307"/>
                </a:lnTo>
                <a:lnTo>
                  <a:pt x="203530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47" name="Google Shape;347;p20"/>
          <p:cNvSpPr txBox="1"/>
          <p:nvPr/>
        </p:nvSpPr>
        <p:spPr>
          <a:xfrm>
            <a:off x="1406510" y="3202126"/>
            <a:ext cx="4862263" cy="2708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 err="1">
                <a:solidFill>
                  <a:srgbClr val="FFFFFF"/>
                </a:solidFill>
              </a:rPr>
              <a:t>Ejemplos</a:t>
            </a:r>
            <a:r>
              <a:rPr lang="en-US" sz="8000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8000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actuales</a:t>
            </a:r>
            <a:endParaRPr lang="en-US" noProof="0" dirty="0">
              <a:solidFill>
                <a:srgbClr val="CDFE64"/>
              </a:solidFill>
            </a:endParaRPr>
          </a:p>
        </p:txBody>
      </p:sp>
      <p:sp>
        <p:nvSpPr>
          <p:cNvPr id="348" name="Google Shape;348;p20"/>
          <p:cNvSpPr txBox="1"/>
          <p:nvPr/>
        </p:nvSpPr>
        <p:spPr>
          <a:xfrm>
            <a:off x="6789271" y="900403"/>
            <a:ext cx="9637417" cy="991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i="1" dirty="0">
                <a:solidFill>
                  <a:srgbClr val="FFFFFF"/>
                </a:solidFill>
                <a:latin typeface="Sansita"/>
                <a:sym typeface="Sansita"/>
              </a:rPr>
              <a:t>¿</a:t>
            </a:r>
            <a:r>
              <a:rPr lang="en-US" sz="2300" i="1" dirty="0" err="1">
                <a:solidFill>
                  <a:srgbClr val="FFFFFF"/>
                </a:solidFill>
                <a:latin typeface="Sansita"/>
                <a:sym typeface="Sansita"/>
              </a:rPr>
              <a:t>Cuántos</a:t>
            </a:r>
            <a:r>
              <a:rPr lang="en-US" sz="2300" i="1" dirty="0">
                <a:solidFill>
                  <a:srgbClr val="FFFFFF"/>
                </a:solidFill>
                <a:latin typeface="Sansita"/>
                <a:sym typeface="Sansita"/>
              </a:rPr>
              <a:t> videos hay de hombres </a:t>
            </a:r>
            <a:r>
              <a:rPr lang="en-US" sz="2300" i="1" dirty="0" err="1">
                <a:solidFill>
                  <a:srgbClr val="FFFFFF"/>
                </a:solidFill>
                <a:latin typeface="Sansita"/>
                <a:sym typeface="Sansita"/>
              </a:rPr>
              <a:t>limpiando</a:t>
            </a:r>
            <a:r>
              <a:rPr lang="en-US" sz="2300" i="1" dirty="0">
                <a:solidFill>
                  <a:srgbClr val="FFFFFF"/>
                </a:solidFill>
                <a:latin typeface="Sansita"/>
                <a:sym typeface="Sansita"/>
              </a:rPr>
              <a:t> y </a:t>
            </a:r>
            <a:r>
              <a:rPr lang="en-US" sz="2300" i="1" dirty="0" err="1">
                <a:solidFill>
                  <a:srgbClr val="FFFFFF"/>
                </a:solidFill>
                <a:latin typeface="Sansita"/>
                <a:sym typeface="Sansita"/>
              </a:rPr>
              <a:t>ordenando</a:t>
            </a:r>
            <a:r>
              <a:rPr lang="en-US" sz="2300" i="1" dirty="0">
                <a:solidFill>
                  <a:srgbClr val="FFFFFF"/>
                </a:solidFill>
                <a:latin typeface="Sansita"/>
                <a:sym typeface="Sansita"/>
              </a:rPr>
              <a:t> la casa? </a:t>
            </a:r>
            <a:r>
              <a:rPr lang="en-US" sz="2300" i="1" dirty="0" err="1">
                <a:solidFill>
                  <a:srgbClr val="CDFE64"/>
                </a:solidFill>
                <a:latin typeface="Sansita"/>
                <a:ea typeface="Sansita"/>
                <a:cs typeface="Sansita"/>
                <a:sym typeface="Sansita"/>
              </a:rPr>
              <a:t>Reforzamiento</a:t>
            </a:r>
            <a:r>
              <a:rPr lang="en-US" sz="2300" i="1" dirty="0">
                <a:solidFill>
                  <a:srgbClr val="CDFE64"/>
                </a:solidFill>
                <a:latin typeface="Sansita"/>
                <a:ea typeface="Sansita"/>
                <a:cs typeface="Sansita"/>
                <a:sym typeface="Sansita"/>
              </a:rPr>
              <a:t> de los roles  de </a:t>
            </a:r>
            <a:r>
              <a:rPr lang="en-US" sz="2300" i="1" dirty="0" err="1">
                <a:solidFill>
                  <a:srgbClr val="CDFE64"/>
                </a:solidFill>
                <a:latin typeface="Sansita"/>
                <a:ea typeface="Sansita"/>
                <a:cs typeface="Sansita"/>
                <a:sym typeface="Sansita"/>
              </a:rPr>
              <a:t>género</a:t>
            </a:r>
            <a:endParaRPr lang="en-US" noProof="0" dirty="0">
              <a:solidFill>
                <a:srgbClr val="CDFE64"/>
              </a:solidFill>
            </a:endParaRPr>
          </a:p>
        </p:txBody>
      </p:sp>
      <p:sp>
        <p:nvSpPr>
          <p:cNvPr id="349" name="Google Shape;349;p20"/>
          <p:cNvSpPr txBox="1"/>
          <p:nvPr/>
        </p:nvSpPr>
        <p:spPr>
          <a:xfrm>
            <a:off x="6789271" y="2108865"/>
            <a:ext cx="9637417" cy="1982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3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Algunos </a:t>
            </a:r>
            <a:r>
              <a:rPr lang="es-ES" sz="23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influencers</a:t>
            </a:r>
            <a:r>
              <a:rPr lang="es-ES" sz="23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, especialmente en los espacios de fitness o estilo de vida, pueden promover la masculinidad tóxica, alentando a los hombres a reprimir sus emociones, ser agresivos o evitar la vulnerabilidad, como es el caso de</a:t>
            </a:r>
            <a:r>
              <a:rPr lang="es-ES" sz="2300" b="0" i="1" u="none" strike="noStrike" cap="none" noProof="0" dirty="0">
                <a:solidFill>
                  <a:srgbClr val="CDFE64"/>
                </a:solidFill>
                <a:latin typeface="Sansita"/>
                <a:ea typeface="Sansita"/>
                <a:cs typeface="Sansita"/>
                <a:sym typeface="Sansita"/>
              </a:rPr>
              <a:t> Andrew Tate.</a:t>
            </a:r>
            <a:endParaRPr lang="en-US" noProof="0" dirty="0">
              <a:solidFill>
                <a:srgbClr val="CDFE64"/>
              </a:solidFill>
            </a:endParaRPr>
          </a:p>
        </p:txBody>
      </p:sp>
      <p:sp>
        <p:nvSpPr>
          <p:cNvPr id="350" name="Google Shape;350;p20"/>
          <p:cNvSpPr txBox="1"/>
          <p:nvPr/>
        </p:nvSpPr>
        <p:spPr>
          <a:xfrm>
            <a:off x="6789270" y="4255971"/>
            <a:ext cx="9637417" cy="1486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3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La tendencia del </a:t>
            </a:r>
            <a:r>
              <a:rPr lang="es-ES" sz="2300" b="0" i="1" u="none" strike="noStrike" cap="none" noProof="0" dirty="0">
                <a:solidFill>
                  <a:srgbClr val="CDFE64"/>
                </a:solidFill>
                <a:latin typeface="Sansita"/>
                <a:ea typeface="Sansita"/>
                <a:cs typeface="Sansita"/>
                <a:sym typeface="Sansita"/>
              </a:rPr>
              <a:t>"</a:t>
            </a:r>
            <a:r>
              <a:rPr lang="es-ES" sz="2300" b="0" i="1" u="none" strike="noStrike" cap="none" noProof="0" dirty="0" err="1">
                <a:solidFill>
                  <a:srgbClr val="CDFE64"/>
                </a:solidFill>
                <a:latin typeface="Sansita"/>
                <a:ea typeface="Sansita"/>
                <a:cs typeface="Sansita"/>
                <a:sym typeface="Sansita"/>
              </a:rPr>
              <a:t>girl</a:t>
            </a:r>
            <a:r>
              <a:rPr lang="es-ES" sz="2300" b="0" i="1" u="none" strike="noStrike" cap="none" noProof="0" dirty="0">
                <a:solidFill>
                  <a:srgbClr val="CDFE64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s-ES" sz="2300" b="0" i="1" u="none" strike="noStrike" cap="none" noProof="0" dirty="0" err="1">
                <a:solidFill>
                  <a:srgbClr val="CDFE64"/>
                </a:solidFill>
                <a:latin typeface="Sansita"/>
                <a:ea typeface="Sansita"/>
                <a:cs typeface="Sansita"/>
                <a:sym typeface="Sansita"/>
              </a:rPr>
              <a:t>math</a:t>
            </a:r>
            <a:r>
              <a:rPr lang="es-ES" sz="2300" b="0" i="1" u="none" strike="noStrike" cap="none" noProof="0" dirty="0">
                <a:solidFill>
                  <a:srgbClr val="CDFE64"/>
                </a:solidFill>
                <a:latin typeface="Sansita"/>
                <a:ea typeface="Sansita"/>
                <a:cs typeface="Sansita"/>
                <a:sym typeface="Sansita"/>
              </a:rPr>
              <a:t>", </a:t>
            </a:r>
            <a:r>
              <a:rPr lang="es-ES" sz="23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donde las mujeres justifican sus decisiones de gasto o actos basados en una lógica simplista o humorística, también ha ganado atención.</a:t>
            </a:r>
            <a:endParaRPr lang="en-US" noProof="0" dirty="0"/>
          </a:p>
        </p:txBody>
      </p:sp>
      <p:sp>
        <p:nvSpPr>
          <p:cNvPr id="351" name="Google Shape;351;p20"/>
          <p:cNvSpPr txBox="1"/>
          <p:nvPr/>
        </p:nvSpPr>
        <p:spPr>
          <a:xfrm>
            <a:off x="6789271" y="5985763"/>
            <a:ext cx="9637417" cy="1982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300" i="1" dirty="0">
                <a:solidFill>
                  <a:srgbClr val="FFFFFF"/>
                </a:solidFill>
                <a:latin typeface="Sansita"/>
              </a:rPr>
              <a:t>El concepto de las "</a:t>
            </a:r>
            <a:r>
              <a:rPr lang="es-ES" sz="2300" i="1" dirty="0">
                <a:solidFill>
                  <a:srgbClr val="CDFE64"/>
                </a:solidFill>
                <a:latin typeface="Sansita"/>
              </a:rPr>
              <a:t>energías masculinas" y "femeninas"</a:t>
            </a:r>
            <a:r>
              <a:rPr lang="es-ES" sz="2300" i="1" dirty="0">
                <a:solidFill>
                  <a:srgbClr val="FFFFFF"/>
                </a:solidFill>
                <a:latin typeface="Sansita"/>
              </a:rPr>
              <a:t>, donde se afirma que los hombres deben encarnar la "acción, lógica y fuerza" (energía masculina), mientras que las mujeres deben enfocarse en la "intuición, crianza y suavidad" (energía femenina), también puede ser problemático.</a:t>
            </a:r>
            <a:endParaRPr lang="en-US" sz="2300" i="1" dirty="0">
              <a:solidFill>
                <a:srgbClr val="FFFFFF"/>
              </a:solidFill>
              <a:latin typeface="Sansita"/>
            </a:endParaRPr>
          </a:p>
        </p:txBody>
      </p:sp>
      <p:sp>
        <p:nvSpPr>
          <p:cNvPr id="352" name="Google Shape;352;p20"/>
          <p:cNvSpPr txBox="1"/>
          <p:nvPr/>
        </p:nvSpPr>
        <p:spPr>
          <a:xfrm>
            <a:off x="6789271" y="8079992"/>
            <a:ext cx="9808867" cy="1486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300" i="1" dirty="0">
                <a:solidFill>
                  <a:srgbClr val="FFFFFF"/>
                </a:solidFill>
                <a:latin typeface="Sansita"/>
              </a:rPr>
              <a:t>Finalmente, la imagen de la </a:t>
            </a:r>
            <a:r>
              <a:rPr lang="es-ES" sz="2300" i="1" dirty="0">
                <a:solidFill>
                  <a:srgbClr val="CDFE64"/>
                </a:solidFill>
                <a:latin typeface="Sansita"/>
              </a:rPr>
              <a:t>"pareja perfecta" </a:t>
            </a:r>
            <a:r>
              <a:rPr lang="es-ES" sz="2300" i="1" dirty="0">
                <a:solidFill>
                  <a:srgbClr val="FFFFFF"/>
                </a:solidFill>
                <a:latin typeface="Sansita"/>
              </a:rPr>
              <a:t>que muchos </a:t>
            </a:r>
            <a:r>
              <a:rPr lang="es-ES" sz="2300" i="1" dirty="0" err="1">
                <a:solidFill>
                  <a:srgbClr val="FFFFFF"/>
                </a:solidFill>
                <a:latin typeface="Sansita"/>
              </a:rPr>
              <a:t>influencers</a:t>
            </a:r>
            <a:r>
              <a:rPr lang="es-ES" sz="2300" i="1" dirty="0">
                <a:solidFill>
                  <a:srgbClr val="FFFFFF"/>
                </a:solidFill>
                <a:latin typeface="Sansita"/>
              </a:rPr>
              <a:t> promueven, mostrando una relación idealizada y sin defectos, puede generar presión para conformarse a estos ideales y pasar por alto la complejidad de una relación real.</a:t>
            </a:r>
            <a:endParaRPr lang="en-US" sz="2300" i="1" dirty="0">
              <a:solidFill>
                <a:srgbClr val="FFFFFF"/>
              </a:solidFill>
              <a:latin typeface="Sansit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" grpId="0"/>
      <p:bldP spid="349" grpId="0"/>
      <p:bldP spid="350" grpId="0"/>
      <p:bldP spid="351" grpId="0"/>
      <p:bldP spid="35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1"/>
          <p:cNvSpPr/>
          <p:nvPr/>
        </p:nvSpPr>
        <p:spPr>
          <a:xfrm rot="-5400000" flipH="1">
            <a:off x="0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7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7" y="2035308"/>
                </a:lnTo>
                <a:lnTo>
                  <a:pt x="203530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58" name="Google Shape;358;p21"/>
          <p:cNvSpPr/>
          <p:nvPr/>
        </p:nvSpPr>
        <p:spPr>
          <a:xfrm rot="5400000" flipH="1">
            <a:off x="16252693" y="82406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7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7" y="2035308"/>
                </a:lnTo>
                <a:lnTo>
                  <a:pt x="203530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59" name="Google Shape;359;p21"/>
          <p:cNvSpPr txBox="1"/>
          <p:nvPr/>
        </p:nvSpPr>
        <p:spPr>
          <a:xfrm>
            <a:off x="2164304" y="2113029"/>
            <a:ext cx="14770421" cy="5924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Cómo</a:t>
            </a:r>
            <a:r>
              <a:rPr lang="en-US" sz="699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99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nos</a:t>
            </a:r>
            <a:r>
              <a:rPr lang="en-US" sz="699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99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influyen</a:t>
            </a:r>
            <a:r>
              <a:rPr lang="en-US" sz="699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las </a:t>
            </a:r>
            <a:r>
              <a:rPr lang="en-US" sz="6999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publicaciones</a:t>
            </a:r>
            <a:r>
              <a:rPr lang="en-US" sz="6999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9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y </a:t>
            </a:r>
            <a:r>
              <a:rPr lang="en-US" sz="6999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cómo</a:t>
            </a:r>
            <a:r>
              <a:rPr lang="en-US" sz="69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999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cambian</a:t>
            </a:r>
            <a:r>
              <a:rPr lang="en-US" sz="69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la forma en la que </a:t>
            </a:r>
            <a:r>
              <a:rPr lang="en-US" sz="6999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nos</a:t>
            </a:r>
            <a:r>
              <a:rPr lang="en-US" sz="69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999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vemos</a:t>
            </a:r>
            <a:r>
              <a:rPr lang="en-US" sz="69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6999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nosotros</a:t>
            </a:r>
            <a:r>
              <a:rPr lang="en-US" sz="69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/as </a:t>
            </a:r>
            <a:r>
              <a:rPr lang="en-US" sz="6999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mismos</a:t>
            </a:r>
            <a:r>
              <a:rPr lang="en-US" sz="69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/as y a lo que </a:t>
            </a:r>
            <a:r>
              <a:rPr lang="en-US" sz="6999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nos</a:t>
            </a:r>
            <a:r>
              <a:rPr lang="en-US" sz="69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999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rodea</a:t>
            </a:r>
            <a:r>
              <a:rPr lang="en-US" sz="69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lang="en-US" noProof="0" dirty="0"/>
          </a:p>
        </p:txBody>
      </p:sp>
      <p:sp>
        <p:nvSpPr>
          <p:cNvPr id="360" name="Google Shape;360;p21"/>
          <p:cNvSpPr/>
          <p:nvPr/>
        </p:nvSpPr>
        <p:spPr>
          <a:xfrm rot="-608921">
            <a:off x="13882401" y="6693198"/>
            <a:ext cx="3482301" cy="3094895"/>
          </a:xfrm>
          <a:custGeom>
            <a:avLst/>
            <a:gdLst/>
            <a:ahLst/>
            <a:cxnLst/>
            <a:rect l="l" t="t" r="r" b="b"/>
            <a:pathLst>
              <a:path w="3482301" h="3094895" extrusionOk="0">
                <a:moveTo>
                  <a:pt x="0" y="0"/>
                </a:moveTo>
                <a:lnTo>
                  <a:pt x="3482300" y="0"/>
                </a:lnTo>
                <a:lnTo>
                  <a:pt x="3482300" y="3094895"/>
                </a:lnTo>
                <a:lnTo>
                  <a:pt x="0" y="30948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2"/>
          <p:cNvSpPr/>
          <p:nvPr/>
        </p:nvSpPr>
        <p:spPr>
          <a:xfrm flipH="1">
            <a:off x="16252693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7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7" y="2035308"/>
                </a:lnTo>
                <a:lnTo>
                  <a:pt x="203530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66" name="Google Shape;366;p22"/>
          <p:cNvSpPr/>
          <p:nvPr/>
        </p:nvSpPr>
        <p:spPr>
          <a:xfrm rot="10800000" flipH="1">
            <a:off x="0" y="8251693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7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7" y="2035307"/>
                </a:lnTo>
                <a:lnTo>
                  <a:pt x="203530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67" name="Google Shape;367;p22"/>
          <p:cNvSpPr txBox="1"/>
          <p:nvPr/>
        </p:nvSpPr>
        <p:spPr>
          <a:xfrm>
            <a:off x="1558069" y="2785992"/>
            <a:ext cx="4862263" cy="5755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0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Qué</a:t>
            </a:r>
            <a:r>
              <a:rPr lang="en-US" sz="8500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8500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necesitamos</a:t>
            </a:r>
            <a:r>
              <a:rPr lang="en-US" sz="8500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8500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cambiar</a:t>
            </a:r>
            <a:endParaRPr lang="en-US" noProof="0" dirty="0">
              <a:solidFill>
                <a:srgbClr val="CDFE64"/>
              </a:solidFill>
            </a:endParaRPr>
          </a:p>
        </p:txBody>
      </p:sp>
      <p:sp>
        <p:nvSpPr>
          <p:cNvPr id="368" name="Google Shape;368;p22"/>
          <p:cNvSpPr txBox="1"/>
          <p:nvPr/>
        </p:nvSpPr>
        <p:spPr>
          <a:xfrm>
            <a:off x="6746858" y="1167466"/>
            <a:ext cx="10398773" cy="1809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Necesitamos </a:t>
            </a:r>
            <a:r>
              <a:rPr lang="es-ES" sz="2800" b="0" i="1" u="none" strike="noStrike" cap="none" noProof="0" dirty="0">
                <a:solidFill>
                  <a:srgbClr val="CDFE64"/>
                </a:solidFill>
                <a:latin typeface="Sansita"/>
                <a:ea typeface="Sansita"/>
                <a:cs typeface="Sansita"/>
                <a:sym typeface="Sansita"/>
              </a:rPr>
              <a:t>más </a:t>
            </a:r>
            <a:r>
              <a:rPr lang="es-ES" sz="2800" b="0" i="1" u="none" strike="noStrike" cap="none" noProof="0" dirty="0" err="1">
                <a:solidFill>
                  <a:srgbClr val="CDFE64"/>
                </a:solidFill>
                <a:latin typeface="Sansita"/>
                <a:ea typeface="Sansita"/>
                <a:cs typeface="Sansita"/>
                <a:sym typeface="Sansita"/>
              </a:rPr>
              <a:t>influencers</a:t>
            </a:r>
            <a:r>
              <a:rPr lang="es-ES" sz="2800" b="0" i="1" u="none" strike="noStrike" cap="none" noProof="0" dirty="0">
                <a:solidFill>
                  <a:srgbClr val="CDFE64"/>
                </a:solidFill>
                <a:latin typeface="Sansita"/>
                <a:ea typeface="Sansita"/>
                <a:cs typeface="Sansita"/>
                <a:sym typeface="Sansita"/>
              </a:rPr>
              <a:t> que hablen sobre el acos</a:t>
            </a:r>
            <a:r>
              <a:rPr lang="es-ES" sz="28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o, la humillación corporal y el abuso  online. Ellos/as pueden ayudar a desafiar estereotipos dañinos y generar un cambio positivo.</a:t>
            </a:r>
            <a:endParaRPr lang="en-US" sz="1600" noProof="0" dirty="0"/>
          </a:p>
        </p:txBody>
      </p:sp>
      <p:sp>
        <p:nvSpPr>
          <p:cNvPr id="369" name="Google Shape;369;p22"/>
          <p:cNvSpPr txBox="1"/>
          <p:nvPr/>
        </p:nvSpPr>
        <p:spPr>
          <a:xfrm>
            <a:off x="6746858" y="3056631"/>
            <a:ext cx="10398773" cy="1206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Las </a:t>
            </a:r>
            <a:r>
              <a:rPr lang="es-ES" sz="2800" b="0" i="1" u="none" strike="noStrike" cap="none" noProof="0" dirty="0">
                <a:solidFill>
                  <a:srgbClr val="CDFE64"/>
                </a:solidFill>
                <a:latin typeface="Sansita"/>
                <a:ea typeface="Sansita"/>
                <a:cs typeface="Sansita"/>
                <a:sym typeface="Sansita"/>
              </a:rPr>
              <a:t>escuelas/centros </a:t>
            </a:r>
            <a:r>
              <a:rPr lang="es-ES" sz="28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deben enseñar al estudiantado a reconocer y cuestionar los estereotipos de género y la violencia de género.</a:t>
            </a:r>
            <a:endParaRPr lang="en-US" sz="1600" noProof="0" dirty="0"/>
          </a:p>
        </p:txBody>
      </p:sp>
      <p:sp>
        <p:nvSpPr>
          <p:cNvPr id="370" name="Google Shape;370;p22"/>
          <p:cNvSpPr txBox="1"/>
          <p:nvPr/>
        </p:nvSpPr>
        <p:spPr>
          <a:xfrm>
            <a:off x="6746858" y="4453305"/>
            <a:ext cx="10398773" cy="1206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Las </a:t>
            </a:r>
            <a:r>
              <a:rPr lang="en-US" sz="28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platfor</a:t>
            </a:r>
            <a:r>
              <a:rPr lang="en-US" sz="2800" i="1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ma</a:t>
            </a:r>
            <a:r>
              <a:rPr lang="en-US" sz="28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s </a:t>
            </a:r>
            <a:r>
              <a:rPr lang="es-ES" sz="28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deben facilitar la </a:t>
            </a:r>
            <a:r>
              <a:rPr lang="es-ES" sz="2800" b="0" i="1" u="none" strike="noStrike" cap="none" noProof="0" dirty="0">
                <a:solidFill>
                  <a:srgbClr val="CDFE64"/>
                </a:solidFill>
                <a:latin typeface="Sansita"/>
                <a:ea typeface="Sansita"/>
                <a:cs typeface="Sansita"/>
                <a:sym typeface="Sansita"/>
              </a:rPr>
              <a:t>denuncia del abuso </a:t>
            </a:r>
            <a:r>
              <a:rPr lang="es-ES" sz="28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y permitir bloquear contenido o cuentas perjudiciales.</a:t>
            </a:r>
            <a:endParaRPr lang="en-US" sz="1600" noProof="0" dirty="0"/>
          </a:p>
        </p:txBody>
      </p:sp>
      <p:sp>
        <p:nvSpPr>
          <p:cNvPr id="371" name="Google Shape;371;p22"/>
          <p:cNvSpPr txBox="1"/>
          <p:nvPr/>
        </p:nvSpPr>
        <p:spPr>
          <a:xfrm>
            <a:off x="6746857" y="5799023"/>
            <a:ext cx="10398773" cy="1206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0" i="1" u="none" strike="noStrike" cap="none" noProof="0" dirty="0">
                <a:solidFill>
                  <a:srgbClr val="CDFE64"/>
                </a:solidFill>
                <a:latin typeface="Sansita"/>
                <a:ea typeface="Sansita"/>
                <a:cs typeface="Sansita"/>
                <a:sym typeface="Sansita"/>
              </a:rPr>
              <a:t>Los responsables de políticos</a:t>
            </a:r>
            <a:r>
              <a:rPr lang="es-ES" sz="28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deben desarrollar y hacer cumplir normas que aborden la violencia y la discriminación en línea.</a:t>
            </a:r>
            <a:endParaRPr lang="en-US" sz="1600" noProof="0" dirty="0"/>
          </a:p>
        </p:txBody>
      </p:sp>
      <p:sp>
        <p:nvSpPr>
          <p:cNvPr id="372" name="Google Shape;372;p22"/>
          <p:cNvSpPr txBox="1"/>
          <p:nvPr/>
        </p:nvSpPr>
        <p:spPr>
          <a:xfrm>
            <a:off x="6746856" y="7203444"/>
            <a:ext cx="10086761" cy="1206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Necesitamos </a:t>
            </a:r>
            <a:r>
              <a:rPr lang="es-ES" sz="2800" b="0" i="1" u="none" strike="noStrike" cap="none" noProof="0" dirty="0">
                <a:solidFill>
                  <a:srgbClr val="CDFE64"/>
                </a:solidFill>
                <a:latin typeface="Sansita"/>
                <a:ea typeface="Sansita"/>
                <a:cs typeface="Sansita"/>
                <a:sym typeface="Sansita"/>
              </a:rPr>
              <a:t>recursos accesibles y apoyo </a:t>
            </a:r>
            <a:r>
              <a:rPr lang="es-ES" sz="28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para quienes sufren abuso especialmente violencia de género, para que no se sientan solas/os.</a:t>
            </a:r>
            <a:endParaRPr lang="en-US" sz="1600" noProof="0" dirty="0"/>
          </a:p>
        </p:txBody>
      </p:sp>
      <p:sp>
        <p:nvSpPr>
          <p:cNvPr id="2" name="Google Shape;372;p22">
            <a:extLst>
              <a:ext uri="{FF2B5EF4-FFF2-40B4-BE49-F238E27FC236}">
                <a16:creationId xmlns:a16="http://schemas.microsoft.com/office/drawing/2014/main" id="{51DD0291-CF0A-FD3B-4BE9-70E181A85101}"/>
              </a:ext>
            </a:extLst>
          </p:cNvPr>
          <p:cNvSpPr txBox="1"/>
          <p:nvPr/>
        </p:nvSpPr>
        <p:spPr>
          <a:xfrm>
            <a:off x="6746857" y="8541414"/>
            <a:ext cx="10086761" cy="603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0" i="1" u="none" strike="noStrike" cap="none" noProof="0" dirty="0">
                <a:solidFill>
                  <a:srgbClr val="CDFE64"/>
                </a:solidFill>
                <a:latin typeface="Sansita"/>
                <a:ea typeface="Sansita"/>
                <a:cs typeface="Sansita"/>
                <a:sym typeface="Sansita"/>
              </a:rPr>
              <a:t>Posicionamiento desde nuestras realidades</a:t>
            </a:r>
            <a:endParaRPr lang="en-US" sz="1600" noProof="0" dirty="0">
              <a:solidFill>
                <a:srgbClr val="CDFE6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3"/>
          <p:cNvSpPr/>
          <p:nvPr/>
        </p:nvSpPr>
        <p:spPr>
          <a:xfrm rot="5400000" flipH="1">
            <a:off x="16252693" y="8251693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7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7" y="2035307"/>
                </a:lnTo>
                <a:lnTo>
                  <a:pt x="203530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78" name="Google Shape;378;p23"/>
          <p:cNvSpPr/>
          <p:nvPr/>
        </p:nvSpPr>
        <p:spPr>
          <a:xfrm rot="-5400000" flipH="1">
            <a:off x="11046" y="0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8" y="2035307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79" name="Google Shape;379;p23"/>
          <p:cNvSpPr txBox="1"/>
          <p:nvPr/>
        </p:nvSpPr>
        <p:spPr>
          <a:xfrm>
            <a:off x="1314248" y="2668720"/>
            <a:ext cx="16305807" cy="3385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9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Y </a:t>
            </a:r>
            <a:r>
              <a:rPr lang="en-US" sz="9999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tú</a:t>
            </a:r>
            <a:r>
              <a:rPr lang="en-US" sz="99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, ¿</a:t>
            </a:r>
            <a:r>
              <a:rPr lang="en-US" sz="9999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quieres</a:t>
            </a:r>
            <a:r>
              <a:rPr lang="en-US" sz="99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999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formar</a:t>
            </a:r>
            <a:r>
              <a:rPr lang="en-US" sz="99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999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parte</a:t>
            </a:r>
            <a:r>
              <a:rPr lang="en-US" sz="99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9999" b="1" i="0" u="none" strike="noStrike" cap="none" noProof="0" dirty="0" err="1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cambio</a:t>
            </a:r>
            <a:r>
              <a:rPr lang="en-US" sz="9999" b="1" i="0" u="none" strike="noStrike" cap="none" noProof="0" dirty="0">
                <a:solidFill>
                  <a:srgbClr val="CDFE64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lang="en-US" noProof="0" dirty="0"/>
          </a:p>
        </p:txBody>
      </p:sp>
      <p:sp>
        <p:nvSpPr>
          <p:cNvPr id="380" name="Google Shape;380;p23"/>
          <p:cNvSpPr/>
          <p:nvPr/>
        </p:nvSpPr>
        <p:spPr>
          <a:xfrm>
            <a:off x="5352911" y="7180986"/>
            <a:ext cx="7544114" cy="3781487"/>
          </a:xfrm>
          <a:custGeom>
            <a:avLst/>
            <a:gdLst/>
            <a:ahLst/>
            <a:cxnLst/>
            <a:rect l="l" t="t" r="r" b="b"/>
            <a:pathLst>
              <a:path w="7544114" h="3781487" extrusionOk="0">
                <a:moveTo>
                  <a:pt x="0" y="0"/>
                </a:moveTo>
                <a:lnTo>
                  <a:pt x="7544114" y="0"/>
                </a:lnTo>
                <a:lnTo>
                  <a:pt x="7544114" y="3781488"/>
                </a:lnTo>
                <a:lnTo>
                  <a:pt x="0" y="37814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6D2"/>
        </a:solidFill>
        <a:effectLst/>
      </p:bgPr>
    </p:bg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4"/>
          <p:cNvSpPr/>
          <p:nvPr/>
        </p:nvSpPr>
        <p:spPr>
          <a:xfrm flipH="1">
            <a:off x="16241646" y="110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86" name="Google Shape;386;p24"/>
          <p:cNvSpPr/>
          <p:nvPr/>
        </p:nvSpPr>
        <p:spPr>
          <a:xfrm rot="10800000" flipH="1">
            <a:off x="11046" y="8240646"/>
            <a:ext cx="2035307" cy="2035307"/>
          </a:xfrm>
          <a:custGeom>
            <a:avLst/>
            <a:gdLst/>
            <a:ahLst/>
            <a:cxnLst/>
            <a:rect l="l" t="t" r="r" b="b"/>
            <a:pathLst>
              <a:path w="2035307" h="2035307" extrusionOk="0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87" name="Google Shape;387;p24"/>
          <p:cNvSpPr txBox="1"/>
          <p:nvPr/>
        </p:nvSpPr>
        <p:spPr>
          <a:xfrm>
            <a:off x="1028700" y="1221252"/>
            <a:ext cx="16305807" cy="2674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900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Infinitas</a:t>
            </a:r>
            <a:r>
              <a:rPr lang="en-US" sz="7900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gracias </a:t>
            </a:r>
            <a:r>
              <a:rPr lang="en-US" sz="7900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7900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7900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vuestro</a:t>
            </a:r>
            <a:r>
              <a:rPr lang="en-US" sz="7900" b="1" i="0" u="none" strike="noStrike" cap="none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7900" b="1" i="0" u="none" strike="noStrike" cap="none" noProof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tiempo</a:t>
            </a:r>
            <a:endParaRPr lang="en-US" noProof="0" dirty="0"/>
          </a:p>
        </p:txBody>
      </p:sp>
      <p:sp>
        <p:nvSpPr>
          <p:cNvPr id="388" name="Google Shape;388;p24"/>
          <p:cNvSpPr txBox="1"/>
          <p:nvPr/>
        </p:nvSpPr>
        <p:spPr>
          <a:xfrm>
            <a:off x="3142960" y="3884840"/>
            <a:ext cx="1200208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Queremos</a:t>
            </a:r>
            <a:r>
              <a:rPr lang="en-US" sz="32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3200" b="0" i="1" u="none" strike="noStrike" cap="none" noProof="0" dirty="0" err="1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escucharos</a:t>
            </a:r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2832D5E-E391-6DA9-5FA3-4A19B383B8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9746" y="5143500"/>
            <a:ext cx="4343714" cy="4233146"/>
          </a:xfrm>
          <a:prstGeom prst="rect">
            <a:avLst/>
          </a:prstGeom>
        </p:spPr>
      </p:pic>
      <p:sp>
        <p:nvSpPr>
          <p:cNvPr id="2" name="Google Shape;388;p24">
            <a:extLst>
              <a:ext uri="{FF2B5EF4-FFF2-40B4-BE49-F238E27FC236}">
                <a16:creationId xmlns:a16="http://schemas.microsoft.com/office/drawing/2014/main" id="{2F2041BA-1E9B-F958-358A-9D10D359BB7F}"/>
              </a:ext>
            </a:extLst>
          </p:cNvPr>
          <p:cNvSpPr txBox="1"/>
          <p:nvPr/>
        </p:nvSpPr>
        <p:spPr>
          <a:xfrm>
            <a:off x="8594191" y="8595701"/>
            <a:ext cx="1200208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1" u="none" strike="noStrike" cap="none" noProof="0" dirty="0">
                <a:solidFill>
                  <a:srgbClr val="FFFFFF"/>
                </a:solidFill>
                <a:latin typeface="Sansita"/>
                <a:ea typeface="Sansita"/>
                <a:cs typeface="Sansita"/>
                <a:sym typeface="Sansita"/>
              </a:rPr>
              <a:t>bduque@incoma.net</a:t>
            </a:r>
            <a:endParaRPr lang="en-US" noProof="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</TotalTime>
  <Words>1938</Words>
  <Application>Microsoft Office PowerPoint</Application>
  <PresentationFormat>Personalizado</PresentationFormat>
  <Paragraphs>153</Paragraphs>
  <Slides>31</Slides>
  <Notes>31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7" baseType="lpstr">
      <vt:lpstr>Arial</vt:lpstr>
      <vt:lpstr>League Spartan</vt:lpstr>
      <vt:lpstr>Roboto</vt:lpstr>
      <vt:lpstr>Calibri</vt:lpstr>
      <vt:lpstr>Sansita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Begoña Duque Arroyo</cp:lastModifiedBy>
  <cp:revision>43</cp:revision>
  <dcterms:created xsi:type="dcterms:W3CDTF">2006-08-16T00:00:00Z</dcterms:created>
  <dcterms:modified xsi:type="dcterms:W3CDTF">2025-03-21T08:02:07Z</dcterms:modified>
</cp:coreProperties>
</file>