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x="18288000" cy="10287000"/>
  <p:notesSz cx="6858000" cy="9144000"/>
  <p:embeddedFontLst>
    <p:embeddedFont>
      <p:font typeface="League Spartan" charset="1" panose="00000800000000000000"/>
      <p:regular r:id="rId30"/>
    </p:embeddedFont>
    <p:embeddedFont>
      <p:font typeface="Canva Sans Italics" charset="1" panose="020B0503030501040103"/>
      <p:regular r:id="rId31"/>
    </p:embeddedFont>
    <p:embeddedFont>
      <p:font typeface="Canva Sans Bold" charset="1" panose="020B0803030501040103"/>
      <p:regular r:id="rId32"/>
    </p:embeddedFont>
    <p:embeddedFont>
      <p:font typeface="Canva Sans Bold Italics" charset="1" panose="020B0803030501040103"/>
      <p:regular r:id="rId33"/>
    </p:embeddedFont>
    <p:embeddedFont>
      <p:font typeface="HandMade" charset="1" panose="00000500000000000000"/>
      <p:regular r:id="rId34"/>
    </p:embeddedFont>
    <p:embeddedFont>
      <p:font typeface="Canva Sans" charset="1" panose="020B0503030501040103"/>
      <p:regular r:id="rId35"/>
    </p:embeddedFont>
    <p:embeddedFont>
      <p:font typeface="Roboto Bold" charset="1" panose="02000000000000000000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slides/slide23.xml" Type="http://schemas.openxmlformats.org/officeDocument/2006/relationships/slide"/><Relationship Id="rId29" Target="slides/slide24.xml" Type="http://schemas.openxmlformats.org/officeDocument/2006/relationships/slide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sv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png" Type="http://schemas.openxmlformats.org/officeDocument/2006/relationships/image"/><Relationship Id="rId3" Target="../media/image7.svg" Type="http://schemas.openxmlformats.org/officeDocument/2006/relationships/image"/><Relationship Id="rId4" Target="../media/image8.png" Type="http://schemas.openxmlformats.org/officeDocument/2006/relationships/image"/><Relationship Id="rId5" Target="../media/image9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13.svg" Type="http://schemas.openxmlformats.org/officeDocument/2006/relationships/image"/><Relationship Id="rId4" Target="../media/image14.png" Type="http://schemas.openxmlformats.org/officeDocument/2006/relationships/image"/><Relationship Id="rId5" Target="../media/image15.svg" Type="http://schemas.openxmlformats.org/officeDocument/2006/relationships/image"/><Relationship Id="rId6" Target="../media/image10.png" Type="http://schemas.openxmlformats.org/officeDocument/2006/relationships/image"/><Relationship Id="rId7" Target="../media/image11.svg" Type="http://schemas.openxmlformats.org/officeDocument/2006/relationships/image"/><Relationship Id="rId8" Target="../media/image2.png" Type="http://schemas.openxmlformats.org/officeDocument/2006/relationships/image"/><Relationship Id="rId9" Target="../media/image3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2.png" Type="http://schemas.openxmlformats.org/officeDocument/2006/relationships/image"/><Relationship Id="rId11" Target="../media/image2.png" Type="http://schemas.openxmlformats.org/officeDocument/2006/relationships/image"/><Relationship Id="rId12" Target="../media/image3.svg" Type="http://schemas.openxmlformats.org/officeDocument/2006/relationships/image"/><Relationship Id="rId2" Target="../media/image14.png" Type="http://schemas.openxmlformats.org/officeDocument/2006/relationships/image"/><Relationship Id="rId3" Target="../media/image15.svg" Type="http://schemas.openxmlformats.org/officeDocument/2006/relationships/image"/><Relationship Id="rId4" Target="../media/image16.png" Type="http://schemas.openxmlformats.org/officeDocument/2006/relationships/image"/><Relationship Id="rId5" Target="../media/image17.sv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Relationship Id="rId9" Target="../media/image21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3.png" Type="http://schemas.openxmlformats.org/officeDocument/2006/relationships/image"/><Relationship Id="rId5" Target="../media/image24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1.png" Type="http://schemas.openxmlformats.org/officeDocument/2006/relationships/image"/><Relationship Id="rId11" Target="../media/image32.svg" Type="http://schemas.openxmlformats.org/officeDocument/2006/relationships/image"/><Relationship Id="rId12" Target="../media/image33.png" Type="http://schemas.openxmlformats.org/officeDocument/2006/relationships/image"/><Relationship Id="rId13" Target="../media/image34.svg" Type="http://schemas.openxmlformats.org/officeDocument/2006/relationships/image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25.png" Type="http://schemas.openxmlformats.org/officeDocument/2006/relationships/image"/><Relationship Id="rId5" Target="../media/image26.svg" Type="http://schemas.openxmlformats.org/officeDocument/2006/relationships/image"/><Relationship Id="rId6" Target="../media/image27.png" Type="http://schemas.openxmlformats.org/officeDocument/2006/relationships/image"/><Relationship Id="rId7" Target="../media/image28.svg" Type="http://schemas.openxmlformats.org/officeDocument/2006/relationships/image"/><Relationship Id="rId8" Target="../media/image29.png" Type="http://schemas.openxmlformats.org/officeDocument/2006/relationships/image"/><Relationship Id="rId9" Target="../media/image30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5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8.png" Type="http://schemas.openxmlformats.org/officeDocument/2006/relationships/image"/><Relationship Id="rId5" Target="../media/image39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2.png" Type="http://schemas.openxmlformats.org/officeDocument/2006/relationships/image"/><Relationship Id="rId5" Target="../media/image43.png" Type="http://schemas.openxmlformats.org/officeDocument/2006/relationships/image"/><Relationship Id="rId6" Target="../media/image44.png" Type="http://schemas.openxmlformats.org/officeDocument/2006/relationships/image"/><Relationship Id="rId7" Target="../media/image45.png" Type="http://schemas.openxmlformats.org/officeDocument/2006/relationships/image"/><Relationship Id="rId8" Target="../media/image46.png" Type="http://schemas.openxmlformats.org/officeDocument/2006/relationships/image"/><Relationship Id="rId9" Target="../media/image47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8.pn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49.pn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6.png" Type="http://schemas.openxmlformats.org/officeDocument/2006/relationships/image"/><Relationship Id="rId11" Target="../media/image57.png" Type="http://schemas.openxmlformats.org/officeDocument/2006/relationships/image"/><Relationship Id="rId12" Target="../media/image58.png" Type="http://schemas.openxmlformats.org/officeDocument/2006/relationships/image"/><Relationship Id="rId13" Target="../media/image59.png" Type="http://schemas.openxmlformats.org/officeDocument/2006/relationships/image"/><Relationship Id="rId14" Target="../media/image60.png" Type="http://schemas.openxmlformats.org/officeDocument/2006/relationships/image"/><Relationship Id="rId15" Target="../media/image61.png" Type="http://schemas.openxmlformats.org/officeDocument/2006/relationships/image"/><Relationship Id="rId16" Target="../media/image62.png" Type="http://schemas.openxmlformats.org/officeDocument/2006/relationships/image"/><Relationship Id="rId17" Target="../media/image63.png" Type="http://schemas.openxmlformats.org/officeDocument/2006/relationships/image"/><Relationship Id="rId18" Target="../media/image64.png" Type="http://schemas.openxmlformats.org/officeDocument/2006/relationships/image"/><Relationship Id="rId19" Target="../media/image65.png" Type="http://schemas.openxmlformats.org/officeDocument/2006/relationships/image"/><Relationship Id="rId2" Target="../media/image2.png" Type="http://schemas.openxmlformats.org/officeDocument/2006/relationships/image"/><Relationship Id="rId20" Target="../media/image66.png" Type="http://schemas.openxmlformats.org/officeDocument/2006/relationships/image"/><Relationship Id="rId21" Target="../media/image67.png" Type="http://schemas.openxmlformats.org/officeDocument/2006/relationships/image"/><Relationship Id="rId3" Target="../media/image3.svg" Type="http://schemas.openxmlformats.org/officeDocument/2006/relationships/image"/><Relationship Id="rId4" Target="../media/image50.png" Type="http://schemas.openxmlformats.org/officeDocument/2006/relationships/image"/><Relationship Id="rId5" Target="../media/image51.png" Type="http://schemas.openxmlformats.org/officeDocument/2006/relationships/image"/><Relationship Id="rId6" Target="../media/image52.png" Type="http://schemas.openxmlformats.org/officeDocument/2006/relationships/image"/><Relationship Id="rId7" Target="../media/image53.png" Type="http://schemas.openxmlformats.org/officeDocument/2006/relationships/image"/><Relationship Id="rId8" Target="../media/image54.png" Type="http://schemas.openxmlformats.org/officeDocument/2006/relationships/image"/><Relationship Id="rId9" Target="../media/image55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68.png" Type="http://schemas.openxmlformats.org/officeDocument/2006/relationships/image"/><Relationship Id="rId5" Target="../media/image69.png" Type="http://schemas.openxmlformats.org/officeDocument/2006/relationships/image"/><Relationship Id="rId6" Target="../media/image70.png" Type="http://schemas.openxmlformats.org/officeDocument/2006/relationships/image"/><Relationship Id="rId7" Target="../media/image71.png" Type="http://schemas.openxmlformats.org/officeDocument/2006/relationships/image"/><Relationship Id="rId8" Target="../media/image7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36.png" Type="http://schemas.openxmlformats.org/officeDocument/2006/relationships/image"/><Relationship Id="rId5" Target="../media/image37.svg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_rels/slide2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Relationship Id="rId4" Target="../media/image73.png" Type="http://schemas.openxmlformats.org/officeDocument/2006/relationships/image"/><Relationship Id="rId5" Target="../media/image74.svg" Type="http://schemas.openxmlformats.org/officeDocument/2006/relationships/image"/></Relationships>
</file>

<file path=ppt/slides/_rels/slide2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Relationship Id="rId3" Target="../media/image3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2137674" y="3240862"/>
            <a:ext cx="14012652" cy="40727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18"/>
              </a:lnSpc>
            </a:pPr>
            <a:r>
              <a:rPr lang="en-US" sz="4655">
                <a:solidFill>
                  <a:srgbClr val="CDFE64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DOUBLE TAP FOR GENDER AWARENESS: </a:t>
            </a:r>
          </a:p>
          <a:p>
            <a:pPr algn="ctr">
              <a:lnSpc>
                <a:spcPts val="6518"/>
              </a:lnSpc>
              <a:spcBef>
                <a:spcPct val="0"/>
              </a:spcBef>
            </a:pPr>
            <a:r>
              <a:rPr lang="en-US" sz="4655">
                <a:solidFill>
                  <a:srgbClr val="EAEFE1"/>
                </a:solidFill>
                <a:latin typeface="League Spartan"/>
                <a:ea typeface="League Spartan"/>
                <a:cs typeface="League Spartan"/>
                <a:sym typeface="League Spartan"/>
              </a:rPr>
              <a:t>IL RUOLO DEI SOCIAL MEDIA NELLA FORMAZIONE DELLE PERCEZIONI GIOVANILI SUGLI STEREOTIPI DI GENERE E SULLA VIOLENZA DI GENERE</a:t>
            </a:r>
          </a:p>
        </p:txBody>
      </p:sp>
      <p:sp>
        <p:nvSpPr>
          <p:cNvPr name="Freeform 3" id="3"/>
          <p:cNvSpPr/>
          <p:nvPr/>
        </p:nvSpPr>
        <p:spPr>
          <a:xfrm flipH="false" flipV="false" rot="0">
            <a:off x="7869509" y="217491"/>
            <a:ext cx="2896644" cy="1622417"/>
          </a:xfrm>
          <a:custGeom>
            <a:avLst/>
            <a:gdLst/>
            <a:ahLst/>
            <a:cxnLst/>
            <a:rect r="r" b="b" t="t" l="l"/>
            <a:pathLst>
              <a:path h="1622417" w="2896644">
                <a:moveTo>
                  <a:pt x="0" y="0"/>
                </a:moveTo>
                <a:lnTo>
                  <a:pt x="2896644" y="0"/>
                </a:lnTo>
                <a:lnTo>
                  <a:pt x="2896644" y="1622418"/>
                </a:lnTo>
                <a:lnTo>
                  <a:pt x="0" y="16224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447671" y="2180649"/>
            <a:ext cx="5740320" cy="6474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14"/>
              </a:lnSpc>
              <a:spcBef>
                <a:spcPct val="0"/>
              </a:spcBef>
            </a:pPr>
            <a:r>
              <a:rPr lang="en-US" sz="3724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BENVENUTI al workshop!</a:t>
            </a:r>
          </a:p>
        </p:txBody>
      </p:sp>
      <p:sp>
        <p:nvSpPr>
          <p:cNvPr name="Freeform 5" id="5"/>
          <p:cNvSpPr/>
          <p:nvPr/>
        </p:nvSpPr>
        <p:spPr>
          <a:xfrm flipH="true" flipV="false" rot="-5400000">
            <a:off x="0" y="14500"/>
            <a:ext cx="3475116" cy="3475116"/>
          </a:xfrm>
          <a:custGeom>
            <a:avLst/>
            <a:gdLst/>
            <a:ahLst/>
            <a:cxnLst/>
            <a:rect r="r" b="b" t="t" l="l"/>
            <a:pathLst>
              <a:path h="3475116" w="3475116">
                <a:moveTo>
                  <a:pt x="3475116" y="0"/>
                </a:moveTo>
                <a:lnTo>
                  <a:pt x="0" y="0"/>
                </a:lnTo>
                <a:lnTo>
                  <a:pt x="0" y="3475116"/>
                </a:lnTo>
                <a:lnTo>
                  <a:pt x="3475116" y="3475116"/>
                </a:lnTo>
                <a:lnTo>
                  <a:pt x="3475116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12465714" y="5860852"/>
            <a:ext cx="5822286" cy="6424592"/>
          </a:xfrm>
          <a:custGeom>
            <a:avLst/>
            <a:gdLst/>
            <a:ahLst/>
            <a:cxnLst/>
            <a:rect r="r" b="b" t="t" l="l"/>
            <a:pathLst>
              <a:path h="6424592" w="5822286">
                <a:moveTo>
                  <a:pt x="0" y="0"/>
                </a:moveTo>
                <a:lnTo>
                  <a:pt x="5822286" y="0"/>
                </a:lnTo>
                <a:lnTo>
                  <a:pt x="5822286" y="6424591"/>
                </a:lnTo>
                <a:lnTo>
                  <a:pt x="0" y="64245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-735386">
            <a:off x="15733863" y="4950540"/>
            <a:ext cx="1820477" cy="1567886"/>
          </a:xfrm>
          <a:custGeom>
            <a:avLst/>
            <a:gdLst/>
            <a:ahLst/>
            <a:cxnLst/>
            <a:rect r="r" b="b" t="t" l="l"/>
            <a:pathLst>
              <a:path h="1567886" w="1820477">
                <a:moveTo>
                  <a:pt x="0" y="0"/>
                </a:moveTo>
                <a:lnTo>
                  <a:pt x="1820477" y="0"/>
                </a:lnTo>
                <a:lnTo>
                  <a:pt x="1820477" y="1567886"/>
                </a:lnTo>
                <a:lnTo>
                  <a:pt x="0" y="156788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475116" y="7551683"/>
            <a:ext cx="9921785" cy="140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Questa sessione fa parte del progetto UP&amp;UP FOR DIGITAL SOCIETY (UP&amp;UP4DS), finanziato da Erasmus+, nell'ambito del work package #2, che si concentra sull'analisi dei contenuti online e sulla decostruzione degli stereotipi di genere.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68540" y="1574025"/>
            <a:ext cx="5856331" cy="1993092"/>
            <a:chOff x="0" y="0"/>
            <a:chExt cx="6512781" cy="22165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166584" y="1894650"/>
            <a:ext cx="5201841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946"/>
              </a:lnSpc>
              <a:spcBef>
                <a:spcPct val="0"/>
              </a:spcBef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Una comprensione più approfondita di come i social media influenzano le percezioni di genere e della violenza.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428909" y="2713800"/>
            <a:ext cx="7715091" cy="5307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34"/>
              </a:lnSpc>
            </a:pPr>
            <a:r>
              <a:rPr lang="en-US" b="true" sz="9485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 punti chiave</a:t>
            </a:r>
            <a:r>
              <a:rPr lang="en-US" b="true" sz="948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della sessione di oggi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877382" y="5324450"/>
            <a:ext cx="1830043" cy="1973576"/>
          </a:xfrm>
          <a:custGeom>
            <a:avLst/>
            <a:gdLst/>
            <a:ahLst/>
            <a:cxnLst/>
            <a:rect r="r" b="b" t="t" l="l"/>
            <a:pathLst>
              <a:path h="1973576" w="1830043">
                <a:moveTo>
                  <a:pt x="0" y="0"/>
                </a:moveTo>
                <a:lnTo>
                  <a:pt x="1830043" y="0"/>
                </a:lnTo>
                <a:lnTo>
                  <a:pt x="1830043" y="1973576"/>
                </a:lnTo>
                <a:lnTo>
                  <a:pt x="0" y="19735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791503" y="878375"/>
            <a:ext cx="2330740" cy="695649"/>
          </a:xfrm>
          <a:custGeom>
            <a:avLst/>
            <a:gdLst/>
            <a:ahLst/>
            <a:cxnLst/>
            <a:rect r="r" b="b" t="t" l="l"/>
            <a:pathLst>
              <a:path h="695649" w="2330740">
                <a:moveTo>
                  <a:pt x="0" y="0"/>
                </a:moveTo>
                <a:lnTo>
                  <a:pt x="2330741" y="0"/>
                </a:lnTo>
                <a:lnTo>
                  <a:pt x="2330741" y="695650"/>
                </a:lnTo>
                <a:lnTo>
                  <a:pt x="0" y="695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22244" y="9530443"/>
            <a:ext cx="2740867" cy="1132747"/>
          </a:xfrm>
          <a:custGeom>
            <a:avLst/>
            <a:gdLst/>
            <a:ahLst/>
            <a:cxnLst/>
            <a:rect r="r" b="b" t="t" l="l"/>
            <a:pathLst>
              <a:path h="1132747" w="2740867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768540" y="4255301"/>
            <a:ext cx="5856331" cy="1993092"/>
            <a:chOff x="0" y="0"/>
            <a:chExt cx="6512781" cy="22165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768540" y="6965286"/>
            <a:ext cx="5856331" cy="1993092"/>
            <a:chOff x="0" y="0"/>
            <a:chExt cx="6512781" cy="22165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166584" y="4652800"/>
            <a:ext cx="5060245" cy="11065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La capacità di riconoscere gli stereotipi di genere e le diverse forme di violenza online.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66584" y="7334243"/>
            <a:ext cx="5060245" cy="14786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La capacità di riconoscere gli stereotipi di genere e le diverse forme di violenza digitale.</a:t>
            </a:r>
          </a:p>
          <a:p>
            <a:pPr algn="ctr">
              <a:lnSpc>
                <a:spcPts val="2946"/>
              </a:lnSpc>
            </a:pPr>
          </a:p>
        </p:txBody>
      </p:sp>
      <p:sp>
        <p:nvSpPr>
          <p:cNvPr name="Freeform 15" id="15"/>
          <p:cNvSpPr/>
          <p:nvPr/>
        </p:nvSpPr>
        <p:spPr>
          <a:xfrm flipH="true" flipV="false" rot="-10800000">
            <a:off x="0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0">
            <a:off x="16252693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768540" y="1574025"/>
            <a:ext cx="5856331" cy="1993092"/>
            <a:chOff x="0" y="0"/>
            <a:chExt cx="6512781" cy="221650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095785" y="2208621"/>
            <a:ext cx="5201841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b="true" sz="2455" i="true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Riservatezza</a:t>
            </a:r>
          </a:p>
          <a:p>
            <a:pPr algn="ctr" marL="0" indent="0" lvl="0">
              <a:lnSpc>
                <a:spcPts val="2946"/>
              </a:lnSpc>
              <a:spcBef>
                <a:spcPct val="0"/>
              </a:spcBef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Quello che viene discusso qui, resta qui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930685" y="1649210"/>
            <a:ext cx="7715091" cy="6654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34"/>
              </a:lnSpc>
            </a:pPr>
            <a:r>
              <a:rPr lang="en-US" b="true" sz="9485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Alcune semplici regole </a:t>
            </a:r>
            <a:r>
              <a:rPr lang="en-US" b="true" sz="9485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 uno spazio sicuro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16858312" y="2199096"/>
            <a:ext cx="1830043" cy="1973576"/>
          </a:xfrm>
          <a:custGeom>
            <a:avLst/>
            <a:gdLst/>
            <a:ahLst/>
            <a:cxnLst/>
            <a:rect r="r" b="b" t="t" l="l"/>
            <a:pathLst>
              <a:path h="1973576" w="1830043">
                <a:moveTo>
                  <a:pt x="0" y="0"/>
                </a:moveTo>
                <a:lnTo>
                  <a:pt x="1830043" y="0"/>
                </a:lnTo>
                <a:lnTo>
                  <a:pt x="1830043" y="1973575"/>
                </a:lnTo>
                <a:lnTo>
                  <a:pt x="0" y="197357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791503" y="878375"/>
            <a:ext cx="2330740" cy="695649"/>
          </a:xfrm>
          <a:custGeom>
            <a:avLst/>
            <a:gdLst/>
            <a:ahLst/>
            <a:cxnLst/>
            <a:rect r="r" b="b" t="t" l="l"/>
            <a:pathLst>
              <a:path h="695649" w="2330740">
                <a:moveTo>
                  <a:pt x="0" y="0"/>
                </a:moveTo>
                <a:lnTo>
                  <a:pt x="2330741" y="0"/>
                </a:lnTo>
                <a:lnTo>
                  <a:pt x="2330741" y="695650"/>
                </a:lnTo>
                <a:lnTo>
                  <a:pt x="0" y="69565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122244" y="9530443"/>
            <a:ext cx="2740867" cy="1132747"/>
          </a:xfrm>
          <a:custGeom>
            <a:avLst/>
            <a:gdLst/>
            <a:ahLst/>
            <a:cxnLst/>
            <a:rect r="r" b="b" t="t" l="l"/>
            <a:pathLst>
              <a:path h="1132747" w="2740867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9" id="9"/>
          <p:cNvGrpSpPr/>
          <p:nvPr/>
        </p:nvGrpSpPr>
        <p:grpSpPr>
          <a:xfrm rot="0">
            <a:off x="9768540" y="4255301"/>
            <a:ext cx="5856331" cy="1993092"/>
            <a:chOff x="0" y="0"/>
            <a:chExt cx="6512781" cy="2216503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9768540" y="6965286"/>
            <a:ext cx="5856331" cy="1993092"/>
            <a:chOff x="0" y="0"/>
            <a:chExt cx="6512781" cy="2216503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-9098" y="-6509"/>
              <a:ext cx="6527112" cy="2248556"/>
            </a:xfrm>
            <a:custGeom>
              <a:avLst/>
              <a:gdLst/>
              <a:ahLst/>
              <a:cxnLst/>
              <a:rect r="r" b="b" t="t" l="l"/>
              <a:pathLst>
                <a:path h="2248556" w="6527112">
                  <a:moveTo>
                    <a:pt x="63030" y="1655003"/>
                  </a:moveTo>
                  <a:cubicBezTo>
                    <a:pt x="63030" y="1655003"/>
                    <a:pt x="0" y="1408439"/>
                    <a:pt x="10218" y="1214762"/>
                  </a:cubicBezTo>
                  <a:cubicBezTo>
                    <a:pt x="18651" y="990971"/>
                    <a:pt x="65033" y="645332"/>
                    <a:pt x="65033" y="645332"/>
                  </a:cubicBezTo>
                  <a:cubicBezTo>
                    <a:pt x="82233" y="502466"/>
                    <a:pt x="56685" y="337866"/>
                    <a:pt x="181385" y="223925"/>
                  </a:cubicBezTo>
                  <a:cubicBezTo>
                    <a:pt x="346794" y="72788"/>
                    <a:pt x="621643" y="0"/>
                    <a:pt x="5634039" y="6965"/>
                  </a:cubicBezTo>
                  <a:cubicBezTo>
                    <a:pt x="5850787" y="16819"/>
                    <a:pt x="6055102" y="36481"/>
                    <a:pt x="6189291" y="101690"/>
                  </a:cubicBezTo>
                  <a:cubicBezTo>
                    <a:pt x="6445337" y="226120"/>
                    <a:pt x="6527112" y="459160"/>
                    <a:pt x="6521625" y="704684"/>
                  </a:cubicBezTo>
                  <a:cubicBezTo>
                    <a:pt x="6521625" y="704684"/>
                    <a:pt x="6478336" y="1013073"/>
                    <a:pt x="6485769" y="1248607"/>
                  </a:cubicBezTo>
                  <a:cubicBezTo>
                    <a:pt x="6492893" y="1396804"/>
                    <a:pt x="6500049" y="1592407"/>
                    <a:pt x="6500049" y="1592407"/>
                  </a:cubicBezTo>
                  <a:cubicBezTo>
                    <a:pt x="6483368" y="1808139"/>
                    <a:pt x="6368724" y="2018751"/>
                    <a:pt x="6171855" y="2130375"/>
                  </a:cubicBezTo>
                  <a:cubicBezTo>
                    <a:pt x="6021503" y="2215624"/>
                    <a:pt x="5823472" y="2230722"/>
                    <a:pt x="4625762" y="2219980"/>
                  </a:cubicBezTo>
                  <a:cubicBezTo>
                    <a:pt x="645952" y="2214703"/>
                    <a:pt x="384604" y="2248556"/>
                    <a:pt x="254278" y="2139399"/>
                  </a:cubicBezTo>
                  <a:cubicBezTo>
                    <a:pt x="145767" y="2048514"/>
                    <a:pt x="81795" y="1855202"/>
                    <a:pt x="63030" y="1655003"/>
                  </a:cubicBezTo>
                  <a:close/>
                </a:path>
              </a:pathLst>
            </a:custGeom>
            <a:solidFill>
              <a:srgbClr val="D59FFB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10166584" y="4652800"/>
            <a:ext cx="5060245" cy="1104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b="true" sz="2455" i="true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Rispetto reciproco:</a:t>
            </a:r>
          </a:p>
          <a:p>
            <a:pPr algn="ctr">
              <a:lnSpc>
                <a:spcPts val="2946"/>
              </a:lnSpc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Ascoltiamo attivamente gli altri, senza giudicare.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66584" y="7570403"/>
            <a:ext cx="5060245" cy="7334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46"/>
              </a:lnSpc>
            </a:pPr>
            <a:r>
              <a:rPr lang="en-US" b="true" sz="2455" i="true">
                <a:solidFill>
                  <a:srgbClr val="000000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Impariamo insieme:</a:t>
            </a:r>
          </a:p>
          <a:p>
            <a:pPr algn="ctr">
              <a:lnSpc>
                <a:spcPts val="2946"/>
              </a:lnSpc>
            </a:pPr>
            <a:r>
              <a:rPr lang="en-US" sz="2455" i="true">
                <a:solidFill>
                  <a:srgbClr val="000000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Fai domande alzando la mano</a:t>
            </a:r>
          </a:p>
        </p:txBody>
      </p:sp>
      <p:sp>
        <p:nvSpPr>
          <p:cNvPr name="Freeform 15" id="15"/>
          <p:cNvSpPr/>
          <p:nvPr/>
        </p:nvSpPr>
        <p:spPr>
          <a:xfrm flipH="true" flipV="false" rot="-5400000">
            <a:off x="110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true" flipV="false" rot="5400000">
            <a:off x="16252693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3791503" y="878375"/>
            <a:ext cx="2330740" cy="695649"/>
          </a:xfrm>
          <a:custGeom>
            <a:avLst/>
            <a:gdLst/>
            <a:ahLst/>
            <a:cxnLst/>
            <a:rect r="r" b="b" t="t" l="l"/>
            <a:pathLst>
              <a:path h="695649" w="2330740">
                <a:moveTo>
                  <a:pt x="0" y="0"/>
                </a:moveTo>
                <a:lnTo>
                  <a:pt x="2330741" y="0"/>
                </a:lnTo>
                <a:lnTo>
                  <a:pt x="2330741" y="695650"/>
                </a:lnTo>
                <a:lnTo>
                  <a:pt x="0" y="69565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122244" y="9530443"/>
            <a:ext cx="2740867" cy="1132747"/>
          </a:xfrm>
          <a:custGeom>
            <a:avLst/>
            <a:gdLst/>
            <a:ahLst/>
            <a:cxnLst/>
            <a:rect r="r" b="b" t="t" l="l"/>
            <a:pathLst>
              <a:path h="1132747" w="2740867">
                <a:moveTo>
                  <a:pt x="0" y="0"/>
                </a:moveTo>
                <a:lnTo>
                  <a:pt x="2740867" y="0"/>
                </a:lnTo>
                <a:lnTo>
                  <a:pt x="2740867" y="1132747"/>
                </a:lnTo>
                <a:lnTo>
                  <a:pt x="0" y="11327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086311" y="884597"/>
            <a:ext cx="3863849" cy="4963318"/>
          </a:xfrm>
          <a:custGeom>
            <a:avLst/>
            <a:gdLst/>
            <a:ahLst/>
            <a:cxnLst/>
            <a:rect r="r" b="b" t="t" l="l"/>
            <a:pathLst>
              <a:path h="4963318" w="3863849">
                <a:moveTo>
                  <a:pt x="0" y="0"/>
                </a:moveTo>
                <a:lnTo>
                  <a:pt x="3863849" y="0"/>
                </a:lnTo>
                <a:lnTo>
                  <a:pt x="3863849" y="4963317"/>
                </a:lnTo>
                <a:lnTo>
                  <a:pt x="0" y="4963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618411" y="6317865"/>
            <a:ext cx="4536154" cy="3969135"/>
          </a:xfrm>
          <a:custGeom>
            <a:avLst/>
            <a:gdLst/>
            <a:ahLst/>
            <a:cxnLst/>
            <a:rect r="r" b="b" t="t" l="l"/>
            <a:pathLst>
              <a:path h="3969135" w="4536154">
                <a:moveTo>
                  <a:pt x="0" y="0"/>
                </a:moveTo>
                <a:lnTo>
                  <a:pt x="4536154" y="0"/>
                </a:lnTo>
                <a:lnTo>
                  <a:pt x="4536154" y="3969135"/>
                </a:lnTo>
                <a:lnTo>
                  <a:pt x="0" y="39691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1468685">
            <a:off x="14236956" y="6179471"/>
            <a:ext cx="4875455" cy="4727322"/>
          </a:xfrm>
          <a:custGeom>
            <a:avLst/>
            <a:gdLst/>
            <a:ahLst/>
            <a:cxnLst/>
            <a:rect r="r" b="b" t="t" l="l"/>
            <a:pathLst>
              <a:path h="4727322" w="4875455">
                <a:moveTo>
                  <a:pt x="0" y="0"/>
                </a:moveTo>
                <a:lnTo>
                  <a:pt x="4875455" y="0"/>
                </a:lnTo>
                <a:lnTo>
                  <a:pt x="4875455" y="4727323"/>
                </a:lnTo>
                <a:lnTo>
                  <a:pt x="0" y="472732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7664" t="0" r="-766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950160" y="-1842812"/>
            <a:ext cx="5463168" cy="5209067"/>
          </a:xfrm>
          <a:custGeom>
            <a:avLst/>
            <a:gdLst/>
            <a:ahLst/>
            <a:cxnLst/>
            <a:rect r="r" b="b" t="t" l="l"/>
            <a:pathLst>
              <a:path h="5209067" w="5463168">
                <a:moveTo>
                  <a:pt x="0" y="0"/>
                </a:moveTo>
                <a:lnTo>
                  <a:pt x="5463168" y="0"/>
                </a:lnTo>
                <a:lnTo>
                  <a:pt x="5463168" y="5209068"/>
                </a:lnTo>
                <a:lnTo>
                  <a:pt x="0" y="520906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2250906" y="2625837"/>
            <a:ext cx="3217609" cy="4517152"/>
          </a:xfrm>
          <a:custGeom>
            <a:avLst/>
            <a:gdLst/>
            <a:ahLst/>
            <a:cxnLst/>
            <a:rect r="r" b="b" t="t" l="l"/>
            <a:pathLst>
              <a:path h="4517152" w="3217609">
                <a:moveTo>
                  <a:pt x="0" y="0"/>
                </a:moveTo>
                <a:lnTo>
                  <a:pt x="3217609" y="0"/>
                </a:lnTo>
                <a:lnTo>
                  <a:pt x="3217609" y="4517152"/>
                </a:lnTo>
                <a:lnTo>
                  <a:pt x="0" y="45171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2828" t="0" r="0" b="-3021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350216" y="2661218"/>
            <a:ext cx="7213315" cy="2943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1549"/>
              </a:lnSpc>
            </a:pPr>
            <a:r>
              <a:rPr lang="en-US" b="true" sz="104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Barometro dell’</a:t>
            </a:r>
            <a:r>
              <a:rPr lang="en-US" b="true" sz="10499">
                <a:solidFill>
                  <a:srgbClr val="B9E5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umore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86311" y="906185"/>
            <a:ext cx="786771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1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699450" y="298172"/>
            <a:ext cx="786771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689917" y="3432931"/>
            <a:ext cx="786771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8863111" y="6969930"/>
            <a:ext cx="786771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4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4681744" y="9103042"/>
            <a:ext cx="786771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442863" y="6043169"/>
            <a:ext cx="6643448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Quale animale rappresenta meglio il tuo umore, oggi?</a:t>
            </a:r>
          </a:p>
        </p:txBody>
      </p:sp>
      <p:sp>
        <p:nvSpPr>
          <p:cNvPr name="Freeform 16" id="16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400000">
            <a:off x="11046" y="0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5400000">
            <a:off x="16252693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2749682"/>
            <a:ext cx="16305807" cy="25431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9900"/>
              </a:lnSpc>
              <a:spcBef>
                <a:spcPct val="0"/>
              </a:spcBef>
            </a:pPr>
            <a:r>
              <a:rPr lang="en-US" b="true" sz="9000">
                <a:solidFill>
                  <a:srgbClr val="EAEFE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Hai</a:t>
            </a:r>
            <a:r>
              <a:rPr lang="en-US" b="true" sz="9000">
                <a:solidFill>
                  <a:srgbClr val="B9E5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curiosità o domande</a:t>
            </a:r>
            <a:r>
              <a:rPr lang="en-US" b="true" sz="9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sul tema del workshop di oggi?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500253">
            <a:off x="12870278" y="5505724"/>
            <a:ext cx="3564006" cy="3525126"/>
          </a:xfrm>
          <a:custGeom>
            <a:avLst/>
            <a:gdLst/>
            <a:ahLst/>
            <a:cxnLst/>
            <a:rect r="r" b="b" t="t" l="l"/>
            <a:pathLst>
              <a:path h="3525126" w="3564006">
                <a:moveTo>
                  <a:pt x="0" y="0"/>
                </a:moveTo>
                <a:lnTo>
                  <a:pt x="3564006" y="0"/>
                </a:lnTo>
                <a:lnTo>
                  <a:pt x="3564006" y="3525126"/>
                </a:lnTo>
                <a:lnTo>
                  <a:pt x="0" y="35251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028700" y="6589898"/>
            <a:ext cx="12002080" cy="16617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Prendi un post-it e sentiti libero di scrivere una domanda o qualcosa che vorresti approfondire durante la sessione di oggi.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881675" y="6024625"/>
            <a:ext cx="4346232" cy="4241198"/>
          </a:xfrm>
          <a:custGeom>
            <a:avLst/>
            <a:gdLst/>
            <a:ahLst/>
            <a:cxnLst/>
            <a:rect r="r" b="b" t="t" l="l"/>
            <a:pathLst>
              <a:path h="4241198" w="4346232">
                <a:moveTo>
                  <a:pt x="0" y="0"/>
                </a:moveTo>
                <a:lnTo>
                  <a:pt x="4346232" y="0"/>
                </a:lnTo>
                <a:lnTo>
                  <a:pt x="4346232" y="4241199"/>
                </a:lnTo>
                <a:lnTo>
                  <a:pt x="0" y="424119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536989" y="6643221"/>
            <a:ext cx="3344686" cy="3643779"/>
          </a:xfrm>
          <a:custGeom>
            <a:avLst/>
            <a:gdLst/>
            <a:ahLst/>
            <a:cxnLst/>
            <a:rect r="r" b="b" t="t" l="l"/>
            <a:pathLst>
              <a:path h="3643779" w="3344686">
                <a:moveTo>
                  <a:pt x="0" y="0"/>
                </a:moveTo>
                <a:lnTo>
                  <a:pt x="3344686" y="0"/>
                </a:lnTo>
                <a:lnTo>
                  <a:pt x="3344686" y="3643779"/>
                </a:lnTo>
                <a:lnTo>
                  <a:pt x="0" y="364377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070734" y="6342870"/>
            <a:ext cx="2721449" cy="3944130"/>
          </a:xfrm>
          <a:custGeom>
            <a:avLst/>
            <a:gdLst/>
            <a:ahLst/>
            <a:cxnLst/>
            <a:rect r="r" b="b" t="t" l="l"/>
            <a:pathLst>
              <a:path h="3944130" w="2721449">
                <a:moveTo>
                  <a:pt x="0" y="0"/>
                </a:moveTo>
                <a:lnTo>
                  <a:pt x="2721450" y="0"/>
                </a:lnTo>
                <a:lnTo>
                  <a:pt x="2721450" y="3944130"/>
                </a:lnTo>
                <a:lnTo>
                  <a:pt x="0" y="394413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547032" y="6622044"/>
            <a:ext cx="2846703" cy="3643779"/>
          </a:xfrm>
          <a:custGeom>
            <a:avLst/>
            <a:gdLst/>
            <a:ahLst/>
            <a:cxnLst/>
            <a:rect r="r" b="b" t="t" l="l"/>
            <a:pathLst>
              <a:path h="3643779" w="2846703">
                <a:moveTo>
                  <a:pt x="0" y="0"/>
                </a:moveTo>
                <a:lnTo>
                  <a:pt x="2846703" y="0"/>
                </a:lnTo>
                <a:lnTo>
                  <a:pt x="2846703" y="3643780"/>
                </a:lnTo>
                <a:lnTo>
                  <a:pt x="0" y="36437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486377" y="6315549"/>
            <a:ext cx="3253907" cy="3944130"/>
          </a:xfrm>
          <a:custGeom>
            <a:avLst/>
            <a:gdLst/>
            <a:ahLst/>
            <a:cxnLst/>
            <a:rect r="r" b="b" t="t" l="l"/>
            <a:pathLst>
              <a:path h="3944130" w="3253907">
                <a:moveTo>
                  <a:pt x="0" y="0"/>
                </a:moveTo>
                <a:lnTo>
                  <a:pt x="3253907" y="0"/>
                </a:lnTo>
                <a:lnTo>
                  <a:pt x="3253907" y="3944130"/>
                </a:lnTo>
                <a:lnTo>
                  <a:pt x="0" y="394413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238469" y="1903240"/>
            <a:ext cx="16305807" cy="38004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900"/>
              </a:lnSpc>
            </a:pPr>
            <a:r>
              <a:rPr lang="en-US" sz="90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Esercizio interattivo: </a:t>
            </a:r>
          </a:p>
          <a:p>
            <a:pPr algn="l" marL="0" indent="0" lvl="0">
              <a:lnSpc>
                <a:spcPts val="9900"/>
              </a:lnSpc>
              <a:spcBef>
                <a:spcPct val="0"/>
              </a:spcBef>
            </a:pPr>
            <a:r>
              <a:rPr lang="en-US" b="true" sz="9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spiegare la </a:t>
            </a:r>
            <a:r>
              <a:rPr lang="en-US" b="true" sz="9000">
                <a:solidFill>
                  <a:srgbClr val="B9E5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vita sulla Terra</a:t>
            </a:r>
            <a:r>
              <a:rPr lang="en-US" b="true" sz="9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ad alieni amichevoli.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405110" y="6501372"/>
            <a:ext cx="3733823" cy="3640478"/>
          </a:xfrm>
          <a:custGeom>
            <a:avLst/>
            <a:gdLst/>
            <a:ahLst/>
            <a:cxnLst/>
            <a:rect r="r" b="b" t="t" l="l"/>
            <a:pathLst>
              <a:path h="3640478" w="3733823">
                <a:moveTo>
                  <a:pt x="0" y="0"/>
                </a:moveTo>
                <a:lnTo>
                  <a:pt x="3733824" y="0"/>
                </a:lnTo>
                <a:lnTo>
                  <a:pt x="3733824" y="3640477"/>
                </a:lnTo>
                <a:lnTo>
                  <a:pt x="0" y="3640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390027" y="2283637"/>
            <a:ext cx="16305807" cy="268287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450"/>
              </a:lnSpc>
            </a:pPr>
            <a:r>
              <a:rPr lang="en-US" sz="95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Parliamo di</a:t>
            </a:r>
          </a:p>
          <a:p>
            <a:pPr algn="l" marL="0" indent="0" lvl="0">
              <a:lnSpc>
                <a:spcPts val="10450"/>
              </a:lnSpc>
              <a:spcBef>
                <a:spcPct val="0"/>
              </a:spcBef>
            </a:pPr>
            <a:r>
              <a:rPr lang="en-US" b="true" sz="950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stereotipi di genere</a:t>
            </a:r>
            <a:r>
              <a:rPr lang="en-US" b="true" sz="95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!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560531" y="5401552"/>
            <a:ext cx="12002080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...scatole immaginarie in cui collochiamo uomini e donne, con idee predefinite su come dovrebbero essere.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3562611" y="6501372"/>
            <a:ext cx="3733823" cy="3640478"/>
          </a:xfrm>
          <a:custGeom>
            <a:avLst/>
            <a:gdLst/>
            <a:ahLst/>
            <a:cxnLst/>
            <a:rect r="r" b="b" t="t" l="l"/>
            <a:pathLst>
              <a:path h="3640478" w="3733823">
                <a:moveTo>
                  <a:pt x="0" y="0"/>
                </a:moveTo>
                <a:lnTo>
                  <a:pt x="3733824" y="0"/>
                </a:lnTo>
                <a:lnTo>
                  <a:pt x="3733824" y="3640477"/>
                </a:lnTo>
                <a:lnTo>
                  <a:pt x="0" y="364047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-373856">
            <a:off x="11269300" y="8405250"/>
            <a:ext cx="1466850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CDFE64"/>
                </a:solidFill>
                <a:latin typeface="HandMade"/>
                <a:ea typeface="HandMade"/>
                <a:cs typeface="HandMade"/>
                <a:sym typeface="HandMade"/>
              </a:rPr>
              <a:t>women</a:t>
            </a:r>
          </a:p>
        </p:txBody>
      </p:sp>
      <p:sp>
        <p:nvSpPr>
          <p:cNvPr name="TextBox 9" id="9"/>
          <p:cNvSpPr txBox="true"/>
          <p:nvPr/>
        </p:nvSpPr>
        <p:spPr>
          <a:xfrm rot="-373856">
            <a:off x="15450347" y="8333170"/>
            <a:ext cx="1466850" cy="596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CDFE64"/>
                </a:solidFill>
                <a:latin typeface="HandMade"/>
                <a:ea typeface="HandMade"/>
                <a:cs typeface="HandMade"/>
                <a:sym typeface="HandMade"/>
              </a:rPr>
              <a:t>men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608921">
            <a:off x="12446672" y="1776626"/>
            <a:ext cx="4469371" cy="3972153"/>
          </a:xfrm>
          <a:custGeom>
            <a:avLst/>
            <a:gdLst/>
            <a:ahLst/>
            <a:cxnLst/>
            <a:rect r="r" b="b" t="t" l="l"/>
            <a:pathLst>
              <a:path h="3972153" w="4469371">
                <a:moveTo>
                  <a:pt x="0" y="0"/>
                </a:moveTo>
                <a:lnTo>
                  <a:pt x="4469370" y="0"/>
                </a:lnTo>
                <a:lnTo>
                  <a:pt x="4469370" y="3972154"/>
                </a:lnTo>
                <a:lnTo>
                  <a:pt x="0" y="397215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2847935" y="3056584"/>
            <a:ext cx="12706548" cy="15170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11769"/>
              </a:lnSpc>
              <a:spcBef>
                <a:spcPct val="0"/>
              </a:spcBef>
            </a:pPr>
            <a:r>
              <a:rPr lang="en-US" b="true" sz="10699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Perché parlarne?</a:t>
            </a:r>
            <a:r>
              <a:rPr lang="en-US" b="true" sz="106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627809" y="6269914"/>
            <a:ext cx="15146802" cy="33477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Quando le persone vengono costrette in scatole predefinite, la loro capacità di raggiungere il pieno potenziale viene limitata. Ogni individuo è unico, complesso e merita di essere rispettato per ciò che è realmente</a:t>
            </a: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</a:t>
            </a:r>
          </a:p>
          <a:p>
            <a:pPr algn="ctr">
              <a:lnSpc>
                <a:spcPts val="4480"/>
              </a:lnSpc>
            </a:pPr>
          </a:p>
          <a:p>
            <a:pPr algn="ctr">
              <a:lnSpc>
                <a:spcPts val="4480"/>
              </a:lnSpc>
            </a:pP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Ecco perché ne parliamo!</a:t>
            </a:r>
          </a:p>
          <a:p>
            <a:pPr algn="ctr" marL="0" indent="0" lvl="0">
              <a:lnSpc>
                <a:spcPts val="448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10800000">
            <a:off x="6054553" y="1832067"/>
            <a:ext cx="3089103" cy="3089103"/>
          </a:xfrm>
          <a:custGeom>
            <a:avLst/>
            <a:gdLst/>
            <a:ahLst/>
            <a:cxnLst/>
            <a:rect r="r" b="b" t="t" l="l"/>
            <a:pathLst>
              <a:path h="3089103" w="3089103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-5400000">
            <a:off x="9648481" y="1832067"/>
            <a:ext cx="3089103" cy="3089103"/>
          </a:xfrm>
          <a:custGeom>
            <a:avLst/>
            <a:gdLst/>
            <a:ahLst/>
            <a:cxnLst/>
            <a:rect r="r" b="b" t="t" l="l"/>
            <a:pathLst>
              <a:path h="3089103" w="3089103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9648481" y="5365830"/>
            <a:ext cx="3089103" cy="3089103"/>
          </a:xfrm>
          <a:custGeom>
            <a:avLst/>
            <a:gdLst/>
            <a:ahLst/>
            <a:cxnLst/>
            <a:rect r="r" b="b" t="t" l="l"/>
            <a:pathLst>
              <a:path h="3089103" w="3089103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5400000">
            <a:off x="6054553" y="5365830"/>
            <a:ext cx="3089103" cy="3089103"/>
          </a:xfrm>
          <a:custGeom>
            <a:avLst/>
            <a:gdLst/>
            <a:ahLst/>
            <a:cxnLst/>
            <a:rect r="r" b="b" t="t" l="l"/>
            <a:pathLst>
              <a:path h="3089103" w="3089103">
                <a:moveTo>
                  <a:pt x="0" y="0"/>
                </a:moveTo>
                <a:lnTo>
                  <a:pt x="3089103" y="0"/>
                </a:lnTo>
                <a:lnTo>
                  <a:pt x="3089103" y="3089103"/>
                </a:lnTo>
                <a:lnTo>
                  <a:pt x="0" y="308910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66741" y="981075"/>
            <a:ext cx="2734930" cy="7985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1"/>
              </a:lnSpc>
            </a:pPr>
            <a:r>
              <a:rPr lang="en-US" sz="22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stereotipi di genere</a:t>
            </a:r>
          </a:p>
          <a:p>
            <a:pPr algn="ctr" marL="0" indent="0" lvl="0">
              <a:lnSpc>
                <a:spcPts val="3211"/>
              </a:lnSpc>
              <a:spcBef>
                <a:spcPct val="0"/>
              </a:spcBef>
            </a:pPr>
            <a:r>
              <a:rPr lang="en-US" sz="22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 norme di genere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479807" y="990478"/>
            <a:ext cx="3904100" cy="2433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11"/>
              </a:lnSpc>
              <a:spcBef>
                <a:spcPct val="0"/>
              </a:spcBef>
            </a:pPr>
            <a:r>
              <a:rPr lang="en-US" sz="22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Pressione sociale – Le persone si sentono obbligate a conformarsi a queste norme per essere accettate o per evitare critiche.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103397" y="6022301"/>
            <a:ext cx="4001885" cy="12115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11"/>
              </a:lnSpc>
              <a:spcBef>
                <a:spcPct val="0"/>
              </a:spcBef>
            </a:pPr>
            <a:r>
              <a:rPr lang="en-US" sz="22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Violenza di genere: </a:t>
            </a:r>
            <a:r>
              <a:rPr lang="en-US" sz="2293" i="true" strike="noStrike" u="non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</a:t>
            </a:r>
            <a:r>
              <a:rPr lang="en-US" sz="2293" i="true" strike="noStrike" u="non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quando qualcuno non segue queste norme, può subire violenza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886189" y="5614890"/>
            <a:ext cx="4168363" cy="20264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211"/>
              </a:lnSpc>
              <a:spcBef>
                <a:spcPct val="0"/>
              </a:spcBef>
            </a:pPr>
            <a:r>
              <a:rPr lang="en-US" sz="22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cyberviolenza</a:t>
            </a:r>
            <a:r>
              <a:rPr lang="en-US" sz="2293" i="true" strike="noStrike" u="non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: </a:t>
            </a:r>
            <a:r>
              <a:rPr lang="en-US" sz="2293" i="true" strike="noStrike" u="non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nel mondo online, questi stereotipi di genere e le pressioni sociali possono portare a episodi di bullismo o molestie digitali.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2866824" y="2017779"/>
            <a:ext cx="3077681" cy="58419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 strike="noStrike" u="non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"</a:t>
            </a:r>
            <a:r>
              <a:rPr lang="en-US" b="true" sz="1699" i="true" strike="noStrike" u="non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 ragazzi devono essere forti</a:t>
            </a:r>
          </a:p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 strike="noStrike" u="non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 non devono piangere mai</a:t>
            </a: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"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7501372" y="4428075"/>
            <a:ext cx="3817902" cy="12344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60"/>
              </a:lnSpc>
              <a:spcBef>
                <a:spcPct val="0"/>
              </a:spcBef>
            </a:pPr>
            <a:r>
              <a:rPr lang="en-US" b="true" sz="2400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Il ciclo si ripete, rendendo sempre più difficile liberarsene.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103397" y="3488528"/>
            <a:ext cx="3020694" cy="1495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Il ragazzo potrebbe sentire di dover nascondere i suoi sentimenti o mostrarsi forte per evitare il giudizio dei suoi amici.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2431690" y="2842569"/>
            <a:ext cx="3622863" cy="11253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071"/>
              </a:lnSpc>
              <a:spcBef>
                <a:spcPct val="0"/>
              </a:spcBef>
            </a:pPr>
            <a:r>
              <a:rPr lang="en-US" sz="2193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Un ragazzo che piange in pubblico potrebbe sentirsi dire: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088682" y="4157932"/>
            <a:ext cx="2566086" cy="8891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78"/>
              </a:lnSpc>
            </a:pP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“Smettila di piangere,</a:t>
            </a:r>
          </a:p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ti comporti come una ragazza”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3103397" y="7482767"/>
            <a:ext cx="4001885" cy="1495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Il ragazzo potrebbe essere vittima di bullismo, spinto o insultato per non comportarsi in modo abbastanza "maschile" e sentirsi dire "smettila di essere debole".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886189" y="7763138"/>
            <a:ext cx="4058315" cy="17971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378"/>
              </a:lnSpc>
              <a:spcBef>
                <a:spcPct val="0"/>
              </a:spcBef>
            </a:pPr>
            <a:r>
              <a:rPr lang="en-US" b="true" sz="16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Il ragazzo potrebbe essere preso di mira nei commenti online per essere considerato "troppo sensibile" o per aver mostrato le sue emozioni, con persone che lo etichettano come "debole" o "femminile".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162416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10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463838" y="614429"/>
            <a:ext cx="12706548" cy="9937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99"/>
              </a:lnSpc>
              <a:spcBef>
                <a:spcPct val="0"/>
              </a:spcBef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 forme di cyberviolenza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894215" y="1998729"/>
            <a:ext cx="2721928" cy="42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  <a:spcBef>
                <a:spcPct val="0"/>
              </a:spcBef>
            </a:pPr>
            <a:r>
              <a:rPr lang="en-US" b="true" sz="254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cyber stalking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318917" y="2612409"/>
            <a:ext cx="3822222" cy="2357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ti segue o ti molesta ripetutamente online, facendoti sentire in pericolo.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il tuo ex utilizza segretamente un'app di condivisione della posizione per monitorare i tuoi spostamenti senza il tuo consenso.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474356" y="1991405"/>
            <a:ext cx="3808231" cy="8746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Molestie e bullismo online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489202" y="2899419"/>
            <a:ext cx="3538758" cy="2653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ti attacca o umilia ripetutamente online.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dopo aver pubblicato un selfie, un gruppo di persone inizia a inviarti messaggi offensivi e a prenderti in giro nei commenti.</a:t>
            </a:r>
          </a:p>
          <a:p>
            <a:pPr algn="ctr">
              <a:lnSpc>
                <a:spcPts val="2337"/>
              </a:lnSpc>
              <a:spcBef>
                <a:spcPct val="0"/>
              </a:spcBef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9376597" y="1901915"/>
            <a:ext cx="4275666" cy="878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540" b="tru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discorsi d’odio online</a:t>
            </a:r>
          </a:p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 </a:t>
            </a:r>
            <a:r>
              <a:rPr lang="en-US" b="true" sz="254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hatespeech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520334" y="3047056"/>
            <a:ext cx="3818058" cy="2653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diffonde messaggi violenti o sessisti prendendoti di mira.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esprimi la tua opinione sull'uguaglianza di genere e sconosciuti inondano i tuoi DMs con minacce e insulti misogini.</a:t>
            </a: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3966531" y="2108425"/>
            <a:ext cx="3516651" cy="42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 strike="noStrike" u="non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revenge porn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966531" y="2827981"/>
            <a:ext cx="3958254" cy="2948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condivide le tue foto o video privati senza il tuo consenso.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invii una foto privata a una persona di cui ti fidi, ma in seguito questa ti minaccia di diffonderla a meno che tu non ne invii altre (sextortion).</a:t>
            </a:r>
          </a:p>
          <a:p>
            <a:pPr algn="ctr">
              <a:lnSpc>
                <a:spcPts val="2337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463543" y="5728795"/>
            <a:ext cx="4085476" cy="87844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56"/>
              </a:lnSpc>
            </a:pPr>
            <a:r>
              <a:rPr lang="en-US" sz="2540" b="tru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Violenza facilitata dall’IoT </a:t>
            </a:r>
          </a:p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internet of Things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273493" y="6719568"/>
            <a:ext cx="4342651" cy="20626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viola i tuoi dispositivi smart per molestarti o controllarti.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la telecamera di sicurezza di casa tua si muove improvvisamente da sola e ti rendi conto che qualcuno ti sta osservando senza il tuo permesso.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966531" y="5875460"/>
            <a:ext cx="2721928" cy="42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 strike="noStrike" u="non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trolling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3338392" y="6413881"/>
            <a:ext cx="3913598" cy="265316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le persone ti insultano o ti provocano deliberatamente online.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mentre stai trasmettendo in streaming un videogioco, alcuni utenti iniziano a inondarti di commenti sessisti per farti sentire a disagio o non benvenuto.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5495202" y="5652595"/>
            <a:ext cx="2721928" cy="42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 strike="noStrike" u="non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doxing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5141139" y="6266244"/>
            <a:ext cx="3430056" cy="29484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qualcuno condivide i tuoi dati personali online, mettendo a rischio la tua sicurezza.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dopo aver criticato un influencer, il tuo numero di telefono e il tuo indirizzo di casa vengono pubblicati online e sconosciuti iniziano a molestarti.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817112" y="5762944"/>
            <a:ext cx="2721928" cy="4288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56"/>
              </a:lnSpc>
              <a:spcBef>
                <a:spcPct val="0"/>
              </a:spcBef>
            </a:pPr>
            <a:r>
              <a:rPr lang="en-US" b="true" sz="2540" strike="noStrike" u="non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grooming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82242" y="6424293"/>
            <a:ext cx="3391668" cy="2357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337"/>
              </a:lnSpc>
            </a:pPr>
            <a:r>
              <a:rPr lang="en-US" sz="166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Quando un adulto ti manipola per convincerti a condividere contenuti espliciti.. </a:t>
            </a:r>
          </a:p>
          <a:p>
            <a:pPr algn="ctr">
              <a:lnSpc>
                <a:spcPts val="2337"/>
              </a:lnSpc>
            </a:pPr>
          </a:p>
          <a:p>
            <a:pPr algn="ctr">
              <a:lnSpc>
                <a:spcPts val="2337"/>
              </a:lnSpc>
              <a:spcBef>
                <a:spcPct val="0"/>
              </a:spcBef>
            </a:pPr>
            <a:r>
              <a:rPr lang="en-US" sz="166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Ad esempio, conosci qualcuno online che dice di avere la tua età, ma col tempo ti fa pressione affinché tu invii foto personali..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46354" y="2046645"/>
            <a:ext cx="5569473" cy="53308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0450"/>
              </a:lnSpc>
              <a:spcBef>
                <a:spcPct val="0"/>
              </a:spcBef>
            </a:pPr>
            <a:r>
              <a:rPr lang="en-US" b="true" sz="950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Effetti</a:t>
            </a:r>
            <a:r>
              <a:rPr lang="en-US" b="true" sz="95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della cyber - violenza 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8293013" y="981075"/>
            <a:ext cx="6852784" cy="1019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b="true" sz="2999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bassa autostima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: le vittime possono sentirsi insicure e impotenti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8293013" y="2292307"/>
            <a:ext cx="9983941" cy="2066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b="true" sz="29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salute mentale</a:t>
            </a:r>
            <a:r>
              <a:rPr lang="en-US" b="true" sz="2999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: 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depressione e ansia, isolamento, evitamento della scuola o delle interazioni sociali, fino a sviluppare </a:t>
            </a:r>
            <a:r>
              <a:rPr lang="en-US" b="true" sz="2999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PTSD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(disturbo da stress post- traumatic)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8293013" y="4605198"/>
            <a:ext cx="8966287" cy="206693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b="true" sz="29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Paura di usare internet</a:t>
            </a:r>
            <a:r>
              <a:rPr lang="en-US" b="true" sz="2999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: 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minacce e commenti offensivi possono far sì, che le persone esitino da pubblicare contenuti o interagire online in futuro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293013" y="6882158"/>
            <a:ext cx="8966287" cy="49531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b="true" sz="29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Autocensura:</a:t>
            </a:r>
            <a:r>
              <a:rPr lang="en-US" b="true" sz="2999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 causa degli abusi online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93013" y="7779067"/>
            <a:ext cx="8966287" cy="10191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199"/>
              </a:lnSpc>
              <a:spcBef>
                <a:spcPct val="0"/>
              </a:spcBef>
            </a:pPr>
            <a:r>
              <a:rPr lang="en-US" b="true" sz="2999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Difficoltà scolastiche: </a:t>
            </a:r>
            <a:r>
              <a:rPr lang="en-US" b="true" sz="2999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</a:t>
            </a:r>
            <a:r>
              <a:rPr lang="en-US" sz="2999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dovute a isolamento, difficoltà di concentrazione e stress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16241646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10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3378366"/>
            <a:ext cx="6662333" cy="3171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11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Cosa </a:t>
            </a:r>
          </a:p>
          <a:p>
            <a:pPr algn="ctr" marL="0" indent="0" lvl="0">
              <a:lnSpc>
                <a:spcPts val="12319"/>
              </a:lnSpc>
              <a:spcBef>
                <a:spcPct val="0"/>
              </a:spcBef>
            </a:pPr>
            <a:r>
              <a:rPr lang="en-US" b="true" sz="111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7277681" y="1370279"/>
            <a:ext cx="10225201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blocca &amp; segnala: </a:t>
            </a:r>
            <a:r>
              <a:rPr lang="en-US" sz="3000" i="true">
                <a:solidFill>
                  <a:srgbClr val="EAEFE1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blocca la persona che ti molesta e lascia la conversazione o la piattaforma. Usa le impostazioni sulla privacy per proteggere le tue informazioni personali e segnala i contenuti dannosi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277681" y="3901602"/>
            <a:ext cx="10658305" cy="31813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ricorda che non sei solo/a: </a:t>
            </a:r>
            <a:r>
              <a:rPr lang="en-US" sz="30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Parla con qualcuno di cui ti fidi, che sia un/a amico/a stretto/a o un adulto. Molte persone hanno vissuto esperienze simili e possono offrirti supporto. Se il problema riguarda un/a tuo/a compagno/a di classe, rivolgiti a un/a insegnante o a un/a consulente scolastico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277681" y="7502052"/>
            <a:ext cx="9637417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Raccogli le prove: </a:t>
            </a:r>
            <a:r>
              <a:rPr lang="en-US" sz="30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fai screenshot di messaggi, commenti o post. Registra qualsiasi interazione che possa dimostrare che stai subendo molestie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6252693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0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09628" y="3378366"/>
            <a:ext cx="4615980" cy="31711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111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Cosa</a:t>
            </a:r>
          </a:p>
          <a:p>
            <a:pPr algn="ctr" marL="0" indent="0" lvl="0">
              <a:lnSpc>
                <a:spcPts val="12319"/>
              </a:lnSpc>
              <a:spcBef>
                <a:spcPct val="0"/>
              </a:spcBef>
            </a:pPr>
            <a:r>
              <a:rPr lang="en-US" b="true" sz="111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921885" y="1601578"/>
            <a:ext cx="10627369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Trova altre persone coinvolte: </a:t>
            </a:r>
            <a:r>
              <a:rPr lang="en-US" sz="3000" i="true">
                <a:solidFill>
                  <a:srgbClr val="EAEFE1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se chi ti molesta sta prendendo di mira anche altri, mettiti in contatto con loro. Condividere le prove può rafforzare la tua denuncia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921885" y="3792328"/>
            <a:ext cx="10627369" cy="2114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contatta le autorità: </a:t>
            </a:r>
            <a:r>
              <a:rPr lang="en-US" sz="30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se il bullismo continua, denuncialo. Le piattaforme social offrono strumenti per segnalare gli abusi e, in casi gravi (come minacce o ricatti online), le autorità locali possono intervenire per aiutarti.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921885" y="6516477"/>
            <a:ext cx="10627369" cy="1581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Molto importante: non minimizzare la tua esperienza! l</a:t>
            </a:r>
            <a:r>
              <a:rPr lang="en-US" sz="3000" i="true">
                <a:solidFill>
                  <a:srgbClr val="EAEFE1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Gli effetti della cyberviolenza possono essere seri e duraturi. Non ignorare ciò che provi. Parlane e agisci</a:t>
            </a:r>
            <a:r>
              <a:rPr lang="en-US" b="true" sz="3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!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768924" y="2924273"/>
            <a:ext cx="16305807" cy="2813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999"/>
              </a:lnSpc>
            </a:pPr>
            <a:r>
              <a:rPr lang="en-US" sz="9999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Parliamo di </a:t>
            </a:r>
          </a:p>
          <a:p>
            <a:pPr algn="l" marL="0" indent="0" lvl="0">
              <a:lnSpc>
                <a:spcPts val="10999"/>
              </a:lnSpc>
              <a:spcBef>
                <a:spcPct val="0"/>
              </a:spcBef>
            </a:pPr>
            <a:r>
              <a:rPr lang="en-US" b="true" sz="9999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social media</a:t>
            </a:r>
            <a:r>
              <a:rPr lang="en-US" b="true" sz="9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933620" y="5153442"/>
            <a:ext cx="2138318" cy="1965470"/>
          </a:xfrm>
          <a:custGeom>
            <a:avLst/>
            <a:gdLst/>
            <a:ahLst/>
            <a:cxnLst/>
            <a:rect r="r" b="b" t="t" l="l"/>
            <a:pathLst>
              <a:path h="1965470" w="2138318">
                <a:moveTo>
                  <a:pt x="0" y="0"/>
                </a:moveTo>
                <a:lnTo>
                  <a:pt x="2138318" y="0"/>
                </a:lnTo>
                <a:lnTo>
                  <a:pt x="2138318" y="1965471"/>
                </a:lnTo>
                <a:lnTo>
                  <a:pt x="0" y="196547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650876" y="6881067"/>
            <a:ext cx="2833012" cy="2719159"/>
          </a:xfrm>
          <a:custGeom>
            <a:avLst/>
            <a:gdLst/>
            <a:ahLst/>
            <a:cxnLst/>
            <a:rect r="r" b="b" t="t" l="l"/>
            <a:pathLst>
              <a:path h="2719159" w="2833012">
                <a:moveTo>
                  <a:pt x="0" y="0"/>
                </a:moveTo>
                <a:lnTo>
                  <a:pt x="2833013" y="0"/>
                </a:lnTo>
                <a:lnTo>
                  <a:pt x="2833013" y="2719159"/>
                </a:lnTo>
                <a:lnTo>
                  <a:pt x="0" y="27191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400000">
            <a:off x="110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5400000">
            <a:off x="162416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348657" y="1406286"/>
            <a:ext cx="7115190" cy="7110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039"/>
              </a:lnSpc>
              <a:spcBef>
                <a:spcPct val="0"/>
              </a:spcBef>
            </a:pPr>
            <a:r>
              <a:rPr lang="en-US" b="true" sz="63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Siete molto </a:t>
            </a:r>
            <a:r>
              <a:rPr lang="en-US" b="true" sz="6399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attivi su Instagram e TikTok</a:t>
            </a:r>
            <a:r>
              <a:rPr lang="en-US" b="true" sz="6399" strike="noStrike" u="non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</a:t>
            </a:r>
            <a:r>
              <a:rPr lang="en-US" b="true" sz="6399" strike="noStrike" u="non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con una forte preferenza per i</a:t>
            </a:r>
            <a:r>
              <a:rPr lang="en-US" b="true" sz="6399" strike="noStrike" u="non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memes (87%) </a:t>
            </a:r>
            <a:r>
              <a:rPr lang="en-US" b="true" sz="6399" strike="noStrike" u="non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e i contenuti video</a:t>
            </a:r>
            <a:r>
              <a:rPr lang="en-US" b="true" sz="6399" strike="noStrike" u="non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(80%).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624053" y="456746"/>
            <a:ext cx="10077536" cy="5067742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9290745" y="4985484"/>
            <a:ext cx="1880020" cy="188002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1572319" y="4985484"/>
            <a:ext cx="1880020" cy="188002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0">
            <a:off x="13848751" y="4985484"/>
            <a:ext cx="1880020" cy="1880020"/>
          </a:xfrm>
          <a:prstGeom prst="rect">
            <a:avLst/>
          </a:prstGeom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8"/>
          <a:stretch>
            <a:fillRect/>
          </a:stretch>
        </p:blipFill>
        <p:spPr>
          <a:xfrm rot="0">
            <a:off x="10434104" y="7248763"/>
            <a:ext cx="1880020" cy="1880020"/>
          </a:xfrm>
          <a:prstGeom prst="rect">
            <a:avLst/>
          </a:prstGeom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9"/>
          <a:stretch>
            <a:fillRect/>
          </a:stretch>
        </p:blipFill>
        <p:spPr>
          <a:xfrm rot="0">
            <a:off x="12710535" y="7248763"/>
            <a:ext cx="1880020" cy="1880020"/>
          </a:xfrm>
          <a:prstGeom prst="rect">
            <a:avLst/>
          </a:prstGeom>
        </p:spPr>
      </p:pic>
      <p:sp>
        <p:nvSpPr>
          <p:cNvPr name="TextBox 11" id="11"/>
          <p:cNvSpPr txBox="true"/>
          <p:nvPr/>
        </p:nvSpPr>
        <p:spPr>
          <a:xfrm rot="0">
            <a:off x="7227479" y="6890732"/>
            <a:ext cx="6068191" cy="282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1"/>
              </a:lnSpc>
            </a:pPr>
            <a:r>
              <a:rPr lang="en-US" b="true" sz="163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memes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447413" y="6890732"/>
            <a:ext cx="6068191" cy="282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1"/>
              </a:lnSpc>
            </a:pPr>
            <a:r>
              <a:rPr lang="en-US" b="true" sz="163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videos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728987" y="6890732"/>
            <a:ext cx="6068191" cy="2823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91"/>
              </a:lnSpc>
            </a:pPr>
            <a:r>
              <a:rPr lang="en-US" b="true" sz="1636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posts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8186474" y="9135058"/>
            <a:ext cx="5851029" cy="28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9"/>
              </a:lnSpc>
            </a:pPr>
            <a:r>
              <a:rPr lang="en-US" b="true" sz="157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photos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0470409" y="9135058"/>
            <a:ext cx="5851029" cy="283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09"/>
              </a:lnSpc>
            </a:pPr>
            <a:r>
              <a:rPr lang="en-US" b="true" sz="157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articles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046354" y="1355725"/>
            <a:ext cx="6912327" cy="7632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49"/>
              </a:lnSpc>
            </a:pPr>
            <a:r>
              <a:rPr lang="en-US" sz="5499" b="tru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 social media non hanno un impatto uguale per tutti</a:t>
            </a:r>
          </a:p>
          <a:p>
            <a:pPr algn="l">
              <a:lnSpc>
                <a:spcPts val="6049"/>
              </a:lnSpc>
            </a:pPr>
          </a:p>
          <a:p>
            <a:pPr algn="l" marL="0" indent="0" lvl="0">
              <a:lnSpc>
                <a:spcPts val="6049"/>
              </a:lnSpc>
              <a:spcBef>
                <a:spcPct val="0"/>
              </a:spcBef>
            </a:pPr>
            <a:r>
              <a:rPr lang="en-US" sz="5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La maggior parte di voi ritiene che l’impatto dei social media sia</a:t>
            </a:r>
            <a:r>
              <a:rPr lang="en-US" b="true" sz="54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limitato (33%) </a:t>
            </a:r>
            <a:r>
              <a:rPr lang="en-US" sz="5499">
                <a:solidFill>
                  <a:srgbClr val="FFFFFF"/>
                </a:solidFill>
                <a:latin typeface="Canva Sans"/>
                <a:ea typeface="Canva Sans"/>
                <a:cs typeface="Canva Sans"/>
                <a:sym typeface="Canva Sans"/>
              </a:rPr>
              <a:t>o </a:t>
            </a:r>
            <a:r>
              <a:rPr lang="en-US" b="true" sz="54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moderato (23%)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7732617" y="1878732"/>
            <a:ext cx="9282578" cy="6893809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16252693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0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527136" y="649287"/>
            <a:ext cx="7382608" cy="81667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9"/>
              </a:lnSpc>
            </a:pPr>
          </a:p>
          <a:p>
            <a:pPr algn="l" marL="0" indent="0" lvl="0">
              <a:lnSpc>
                <a:spcPts val="5829"/>
              </a:lnSpc>
              <a:spcBef>
                <a:spcPct val="0"/>
              </a:spcBef>
            </a:pPr>
            <a:r>
              <a:rPr lang="en-US" b="true" sz="52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La maggior parte di voi (78%) concorda sul fatto che</a:t>
            </a:r>
            <a:r>
              <a:rPr lang="en-US" b="true" sz="5299">
                <a:solidFill>
                  <a:srgbClr val="B9E55A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i social media non rappresentano pienamente la realtà o la diversità</a:t>
            </a:r>
            <a:r>
              <a:rPr lang="en-US" b="true" sz="52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, ma piuttosto una versione selezionata e idealizzata della vita.</a:t>
            </a:r>
          </a:p>
        </p:txBody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8636276" y="1940934"/>
            <a:ext cx="8308818" cy="6813713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10800000">
            <a:off x="0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456935" y="1330933"/>
            <a:ext cx="6609209" cy="65030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379"/>
              </a:lnSpc>
            </a:pPr>
          </a:p>
          <a:p>
            <a:pPr algn="l">
              <a:lnSpc>
                <a:spcPts val="6379"/>
              </a:lnSpc>
            </a:pPr>
            <a:r>
              <a:rPr lang="en-US" sz="5799" b="true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87% di voi seguono gli influencers</a:t>
            </a:r>
          </a:p>
          <a:p>
            <a:pPr algn="l">
              <a:lnSpc>
                <a:spcPts val="6379"/>
              </a:lnSpc>
            </a:pPr>
          </a:p>
          <a:p>
            <a:pPr algn="l" marL="0" indent="0" lvl="0">
              <a:lnSpc>
                <a:spcPts val="6379"/>
              </a:lnSpc>
              <a:spcBef>
                <a:spcPct val="0"/>
              </a:spcBef>
            </a:pPr>
            <a:r>
              <a:rPr lang="en-US" b="true" sz="57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.. e il 69% è attivo sui SoMe ogni giorno!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689297">
            <a:off x="10772455" y="-259157"/>
            <a:ext cx="2095965" cy="2417527"/>
          </a:xfrm>
          <a:custGeom>
            <a:avLst/>
            <a:gdLst/>
            <a:ahLst/>
            <a:cxnLst/>
            <a:rect r="r" b="b" t="t" l="l"/>
            <a:pathLst>
              <a:path h="2417527" w="2095965">
                <a:moveTo>
                  <a:pt x="0" y="0"/>
                </a:moveTo>
                <a:lnTo>
                  <a:pt x="2095965" y="0"/>
                </a:lnTo>
                <a:lnTo>
                  <a:pt x="2095965" y="2417527"/>
                </a:lnTo>
                <a:lnTo>
                  <a:pt x="0" y="24175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2037" t="-9034" r="0" b="-9034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-454623">
            <a:off x="10113161" y="1360278"/>
            <a:ext cx="2325708" cy="2179681"/>
          </a:xfrm>
          <a:custGeom>
            <a:avLst/>
            <a:gdLst/>
            <a:ahLst/>
            <a:cxnLst/>
            <a:rect r="r" b="b" t="t" l="l"/>
            <a:pathLst>
              <a:path h="2179681" w="2325708">
                <a:moveTo>
                  <a:pt x="0" y="0"/>
                </a:moveTo>
                <a:lnTo>
                  <a:pt x="2325708" y="0"/>
                </a:lnTo>
                <a:lnTo>
                  <a:pt x="2325708" y="2179682"/>
                </a:lnTo>
                <a:lnTo>
                  <a:pt x="0" y="21796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7598" r="0" b="-7598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1614916" y="-282304"/>
            <a:ext cx="2862393" cy="3604154"/>
          </a:xfrm>
          <a:custGeom>
            <a:avLst/>
            <a:gdLst/>
            <a:ahLst/>
            <a:cxnLst/>
            <a:rect r="r" b="b" t="t" l="l"/>
            <a:pathLst>
              <a:path h="3604154" w="2862393">
                <a:moveTo>
                  <a:pt x="0" y="0"/>
                </a:moveTo>
                <a:lnTo>
                  <a:pt x="2862393" y="0"/>
                </a:lnTo>
                <a:lnTo>
                  <a:pt x="2862393" y="3604154"/>
                </a:lnTo>
                <a:lnTo>
                  <a:pt x="0" y="360415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4207" t="0" r="-14417" b="-11587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3046112" y="703324"/>
            <a:ext cx="3302927" cy="2658965"/>
          </a:xfrm>
          <a:custGeom>
            <a:avLst/>
            <a:gdLst/>
            <a:ahLst/>
            <a:cxnLst/>
            <a:rect r="r" b="b" t="t" l="l"/>
            <a:pathLst>
              <a:path h="2658965" w="3302927">
                <a:moveTo>
                  <a:pt x="0" y="0"/>
                </a:moveTo>
                <a:lnTo>
                  <a:pt x="3302928" y="0"/>
                </a:lnTo>
                <a:lnTo>
                  <a:pt x="3302928" y="2658964"/>
                </a:lnTo>
                <a:lnTo>
                  <a:pt x="0" y="265896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19" t="0" r="-119" b="-20464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1955758" y="2225825"/>
            <a:ext cx="1980739" cy="2332813"/>
          </a:xfrm>
          <a:custGeom>
            <a:avLst/>
            <a:gdLst/>
            <a:ahLst/>
            <a:cxnLst/>
            <a:rect r="r" b="b" t="t" l="l"/>
            <a:pathLst>
              <a:path h="2332813" w="1980739">
                <a:moveTo>
                  <a:pt x="0" y="0"/>
                </a:moveTo>
                <a:lnTo>
                  <a:pt x="1980739" y="0"/>
                </a:lnTo>
                <a:lnTo>
                  <a:pt x="1980739" y="2332813"/>
                </a:lnTo>
                <a:lnTo>
                  <a:pt x="0" y="2332813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-2427" t="0" r="-82292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216317" y="2885006"/>
            <a:ext cx="2447964" cy="3204399"/>
          </a:xfrm>
          <a:custGeom>
            <a:avLst/>
            <a:gdLst/>
            <a:ahLst/>
            <a:cxnLst/>
            <a:rect r="r" b="b" t="t" l="l"/>
            <a:pathLst>
              <a:path h="3204399" w="2447964">
                <a:moveTo>
                  <a:pt x="0" y="0"/>
                </a:moveTo>
                <a:lnTo>
                  <a:pt x="2447964" y="0"/>
                </a:lnTo>
                <a:lnTo>
                  <a:pt x="2447964" y="3204399"/>
                </a:lnTo>
                <a:lnTo>
                  <a:pt x="0" y="320439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4874" t="0" r="-4874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9704319" y="2669320"/>
            <a:ext cx="2251440" cy="3420086"/>
          </a:xfrm>
          <a:custGeom>
            <a:avLst/>
            <a:gdLst/>
            <a:ahLst/>
            <a:cxnLst/>
            <a:rect r="r" b="b" t="t" l="l"/>
            <a:pathLst>
              <a:path h="3420086" w="2251440">
                <a:moveTo>
                  <a:pt x="0" y="0"/>
                </a:moveTo>
                <a:lnTo>
                  <a:pt x="2251439" y="0"/>
                </a:lnTo>
                <a:lnTo>
                  <a:pt x="2251439" y="3420085"/>
                </a:lnTo>
                <a:lnTo>
                  <a:pt x="0" y="342008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18803" t="0" r="-2816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4785178" y="2225825"/>
            <a:ext cx="1931780" cy="3863580"/>
          </a:xfrm>
          <a:custGeom>
            <a:avLst/>
            <a:gdLst/>
            <a:ahLst/>
            <a:cxnLst/>
            <a:rect r="r" b="b" t="t" l="l"/>
            <a:pathLst>
              <a:path h="3863580" w="1931780">
                <a:moveTo>
                  <a:pt x="0" y="0"/>
                </a:moveTo>
                <a:lnTo>
                  <a:pt x="1931781" y="0"/>
                </a:lnTo>
                <a:lnTo>
                  <a:pt x="1931781" y="3863580"/>
                </a:lnTo>
                <a:lnTo>
                  <a:pt x="0" y="386358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2427" t="0" r="-5597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2175471" y="3206751"/>
            <a:ext cx="3522052" cy="2882654"/>
          </a:xfrm>
          <a:custGeom>
            <a:avLst/>
            <a:gdLst/>
            <a:ahLst/>
            <a:cxnLst/>
            <a:rect r="r" b="b" t="t" l="l"/>
            <a:pathLst>
              <a:path h="2882654" w="3522052">
                <a:moveTo>
                  <a:pt x="0" y="0"/>
                </a:moveTo>
                <a:lnTo>
                  <a:pt x="3522052" y="0"/>
                </a:lnTo>
                <a:lnTo>
                  <a:pt x="3522052" y="2882654"/>
                </a:lnTo>
                <a:lnTo>
                  <a:pt x="0" y="288265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-2427" t="0" r="-2427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345300" y="4379363"/>
            <a:ext cx="2351479" cy="3365828"/>
          </a:xfrm>
          <a:custGeom>
            <a:avLst/>
            <a:gdLst/>
            <a:ahLst/>
            <a:cxnLst/>
            <a:rect r="r" b="b" t="t" l="l"/>
            <a:pathLst>
              <a:path h="3365828" w="2351479">
                <a:moveTo>
                  <a:pt x="0" y="0"/>
                </a:moveTo>
                <a:lnTo>
                  <a:pt x="2351478" y="0"/>
                </a:lnTo>
                <a:lnTo>
                  <a:pt x="2351478" y="3365828"/>
                </a:lnTo>
                <a:lnTo>
                  <a:pt x="0" y="3365828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427" t="0" r="-2427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1521039" y="4994581"/>
            <a:ext cx="2985552" cy="2750610"/>
          </a:xfrm>
          <a:custGeom>
            <a:avLst/>
            <a:gdLst/>
            <a:ahLst/>
            <a:cxnLst/>
            <a:rect r="r" b="b" t="t" l="l"/>
            <a:pathLst>
              <a:path h="2750610" w="2985552">
                <a:moveTo>
                  <a:pt x="0" y="0"/>
                </a:moveTo>
                <a:lnTo>
                  <a:pt x="2985552" y="0"/>
                </a:lnTo>
                <a:lnTo>
                  <a:pt x="2985552" y="2750610"/>
                </a:lnTo>
                <a:lnTo>
                  <a:pt x="0" y="275061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-2427" t="0" r="-2427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3331841" y="4904364"/>
            <a:ext cx="3046205" cy="2450737"/>
          </a:xfrm>
          <a:custGeom>
            <a:avLst/>
            <a:gdLst/>
            <a:ahLst/>
            <a:cxnLst/>
            <a:rect r="r" b="b" t="t" l="l"/>
            <a:pathLst>
              <a:path h="2450737" w="3046205">
                <a:moveTo>
                  <a:pt x="0" y="0"/>
                </a:moveTo>
                <a:lnTo>
                  <a:pt x="3046205" y="0"/>
                </a:lnTo>
                <a:lnTo>
                  <a:pt x="3046205" y="2450736"/>
                </a:lnTo>
                <a:lnTo>
                  <a:pt x="0" y="245073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-2427" t="0" r="-2427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3664281" y="6835319"/>
            <a:ext cx="2952479" cy="2444864"/>
          </a:xfrm>
          <a:custGeom>
            <a:avLst/>
            <a:gdLst/>
            <a:ahLst/>
            <a:cxnLst/>
            <a:rect r="r" b="b" t="t" l="l"/>
            <a:pathLst>
              <a:path h="2444864" w="2952479">
                <a:moveTo>
                  <a:pt x="0" y="0"/>
                </a:moveTo>
                <a:lnTo>
                  <a:pt x="2952479" y="0"/>
                </a:lnTo>
                <a:lnTo>
                  <a:pt x="2952479" y="2444864"/>
                </a:lnTo>
                <a:lnTo>
                  <a:pt x="0" y="244486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6813" t="0" r="-6813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4506591" y="6413255"/>
            <a:ext cx="3026286" cy="3873745"/>
          </a:xfrm>
          <a:custGeom>
            <a:avLst/>
            <a:gdLst/>
            <a:ahLst/>
            <a:cxnLst/>
            <a:rect r="r" b="b" t="t" l="l"/>
            <a:pathLst>
              <a:path h="3873745" w="3026286">
                <a:moveTo>
                  <a:pt x="0" y="0"/>
                </a:moveTo>
                <a:lnTo>
                  <a:pt x="3026286" y="0"/>
                </a:lnTo>
                <a:lnTo>
                  <a:pt x="3026286" y="3873745"/>
                </a:lnTo>
                <a:lnTo>
                  <a:pt x="0" y="3873745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-6854" r="-13006" b="-6854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519662" y="6413255"/>
            <a:ext cx="2457400" cy="2651396"/>
          </a:xfrm>
          <a:custGeom>
            <a:avLst/>
            <a:gdLst/>
            <a:ahLst/>
            <a:cxnLst/>
            <a:rect r="r" b="b" t="t" l="l"/>
            <a:pathLst>
              <a:path h="2651396" w="2457400">
                <a:moveTo>
                  <a:pt x="0" y="0"/>
                </a:moveTo>
                <a:lnTo>
                  <a:pt x="2457400" y="0"/>
                </a:lnTo>
                <a:lnTo>
                  <a:pt x="2457400" y="2651397"/>
                </a:lnTo>
                <a:lnTo>
                  <a:pt x="0" y="2651397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-7803" t="0" r="-2427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704319" y="7828364"/>
            <a:ext cx="2230486" cy="2458636"/>
          </a:xfrm>
          <a:custGeom>
            <a:avLst/>
            <a:gdLst/>
            <a:ahLst/>
            <a:cxnLst/>
            <a:rect r="r" b="b" t="t" l="l"/>
            <a:pathLst>
              <a:path h="2458636" w="2230486">
                <a:moveTo>
                  <a:pt x="0" y="0"/>
                </a:moveTo>
                <a:lnTo>
                  <a:pt x="2230486" y="0"/>
                </a:lnTo>
                <a:lnTo>
                  <a:pt x="2230486" y="2458636"/>
                </a:lnTo>
                <a:lnTo>
                  <a:pt x="0" y="2458636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-10841" t="0" r="-2427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1135261" y="7355100"/>
            <a:ext cx="2682766" cy="2931900"/>
          </a:xfrm>
          <a:custGeom>
            <a:avLst/>
            <a:gdLst/>
            <a:ahLst/>
            <a:cxnLst/>
            <a:rect r="r" b="b" t="t" l="l"/>
            <a:pathLst>
              <a:path h="2931900" w="2682766">
                <a:moveTo>
                  <a:pt x="0" y="0"/>
                </a:moveTo>
                <a:lnTo>
                  <a:pt x="2682766" y="0"/>
                </a:lnTo>
                <a:lnTo>
                  <a:pt x="2682766" y="2931900"/>
                </a:lnTo>
                <a:lnTo>
                  <a:pt x="0" y="29319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-2427" t="0" r="-2427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3085045" y="7698000"/>
            <a:ext cx="1808152" cy="2589000"/>
          </a:xfrm>
          <a:custGeom>
            <a:avLst/>
            <a:gdLst/>
            <a:ahLst/>
            <a:cxnLst/>
            <a:rect r="r" b="b" t="t" l="l"/>
            <a:pathLst>
              <a:path h="2589000" w="1808152">
                <a:moveTo>
                  <a:pt x="0" y="0"/>
                </a:moveTo>
                <a:lnTo>
                  <a:pt x="1808152" y="0"/>
                </a:lnTo>
                <a:lnTo>
                  <a:pt x="1808152" y="2589000"/>
                </a:lnTo>
                <a:lnTo>
                  <a:pt x="0" y="25890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-17408" t="0" r="-17408" b="0"/>
            </a:stretch>
          </a:blipFill>
        </p:spPr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162416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10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296770" y="1658655"/>
            <a:ext cx="8379088" cy="6724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6600"/>
              </a:lnSpc>
              <a:spcBef>
                <a:spcPct val="0"/>
              </a:spcBef>
            </a:pPr>
            <a:r>
              <a:rPr lang="en-US" b="true" sz="6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 sei mai fermato/a a riflettere sul fatto che </a:t>
            </a:r>
            <a:r>
              <a:rPr lang="en-US" b="true" sz="600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alcune informazioni che riceviamo online dagli influencer e dai trend potrebbero essere </a:t>
            </a:r>
            <a:r>
              <a:rPr lang="en-US" b="true" sz="60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problematiche</a:t>
            </a:r>
            <a:r>
              <a:rPr lang="en-US" b="true" sz="6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9823419" y="2352681"/>
            <a:ext cx="4500501" cy="2552008"/>
          </a:xfrm>
          <a:custGeom>
            <a:avLst/>
            <a:gdLst/>
            <a:ahLst/>
            <a:cxnLst/>
            <a:rect r="r" b="b" t="t" l="l"/>
            <a:pathLst>
              <a:path h="2552008" w="4500501">
                <a:moveTo>
                  <a:pt x="0" y="0"/>
                </a:moveTo>
                <a:lnTo>
                  <a:pt x="4500501" y="0"/>
                </a:lnTo>
                <a:lnTo>
                  <a:pt x="4500501" y="2552009"/>
                </a:lnTo>
                <a:lnTo>
                  <a:pt x="0" y="25520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137267" y="2179184"/>
            <a:ext cx="2054465" cy="2725506"/>
          </a:xfrm>
          <a:custGeom>
            <a:avLst/>
            <a:gdLst/>
            <a:ahLst/>
            <a:cxnLst/>
            <a:rect r="r" b="b" t="t" l="l"/>
            <a:pathLst>
              <a:path h="2725506" w="2054465">
                <a:moveTo>
                  <a:pt x="0" y="0"/>
                </a:moveTo>
                <a:lnTo>
                  <a:pt x="2054465" y="0"/>
                </a:lnTo>
                <a:lnTo>
                  <a:pt x="2054465" y="2725506"/>
                </a:lnTo>
                <a:lnTo>
                  <a:pt x="0" y="272550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199" t="-4120" r="-119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198778" y="4635125"/>
            <a:ext cx="2117845" cy="3016325"/>
          </a:xfrm>
          <a:custGeom>
            <a:avLst/>
            <a:gdLst/>
            <a:ahLst/>
            <a:cxnLst/>
            <a:rect r="r" b="b" t="t" l="l"/>
            <a:pathLst>
              <a:path h="3016325" w="2117845">
                <a:moveTo>
                  <a:pt x="0" y="0"/>
                </a:moveTo>
                <a:lnTo>
                  <a:pt x="2117845" y="0"/>
                </a:lnTo>
                <a:lnTo>
                  <a:pt x="2117845" y="3016325"/>
                </a:lnTo>
                <a:lnTo>
                  <a:pt x="0" y="30163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909387" y="4904690"/>
            <a:ext cx="2164282" cy="3000482"/>
          </a:xfrm>
          <a:custGeom>
            <a:avLst/>
            <a:gdLst/>
            <a:ahLst/>
            <a:cxnLst/>
            <a:rect r="r" b="b" t="t" l="l"/>
            <a:pathLst>
              <a:path h="3000482" w="2164282">
                <a:moveTo>
                  <a:pt x="0" y="0"/>
                </a:moveTo>
                <a:lnTo>
                  <a:pt x="2164282" y="0"/>
                </a:lnTo>
                <a:lnTo>
                  <a:pt x="2164282" y="3000482"/>
                </a:lnTo>
                <a:lnTo>
                  <a:pt x="0" y="30004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14137267" y="4992405"/>
            <a:ext cx="2104379" cy="3115411"/>
          </a:xfrm>
          <a:custGeom>
            <a:avLst/>
            <a:gdLst/>
            <a:ahLst/>
            <a:cxnLst/>
            <a:rect r="r" b="b" t="t" l="l"/>
            <a:pathLst>
              <a:path h="3115411" w="2104379">
                <a:moveTo>
                  <a:pt x="0" y="0"/>
                </a:moveTo>
                <a:lnTo>
                  <a:pt x="2104379" y="0"/>
                </a:lnTo>
                <a:lnTo>
                  <a:pt x="2104379" y="3115411"/>
                </a:lnTo>
                <a:lnTo>
                  <a:pt x="0" y="311541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-22630"/>
            </a:stretch>
          </a:blipFill>
        </p:spPr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6252693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0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0" y="4522086"/>
            <a:ext cx="4862263" cy="11398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8800"/>
              </a:lnSpc>
              <a:spcBef>
                <a:spcPct val="0"/>
              </a:spcBef>
            </a:pPr>
            <a:r>
              <a:rPr lang="en-US" b="true" sz="80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Esempi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4181671" y="445455"/>
            <a:ext cx="11390430" cy="1989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Gli </a:t>
            </a:r>
            <a:r>
              <a:rPr lang="en-US" b="true" sz="2300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influencer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possono rafforzar</a:t>
            </a:r>
            <a:r>
              <a:rPr lang="en-US" b="true" sz="2300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e i ruoli di genere tradizionali,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come l’idea che gli uomini debbano essere sempre i </a:t>
            </a:r>
            <a:r>
              <a:rPr lang="en-US" b="true" sz="2300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provider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(sostenitori economici) o che le donne debbano occuparsi delle faccende domestiche. -- Un esempio è il trend delle </a:t>
            </a:r>
            <a:r>
              <a:rPr lang="en-US" b="true" sz="2300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“tradwives”</a:t>
            </a:r>
            <a:r>
              <a:rPr lang="en-US" sz="2300" i="true">
                <a:solidFill>
                  <a:srgbClr val="B9E55A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che idealizza il modello della moglie tradizionale, spesso escludendo la libertà di scelta e l’indipendenza delle donne. 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162241" y="2673034"/>
            <a:ext cx="13540615" cy="1589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Albuni influencer, specialmente nel mondo del fitness o del lifestyle, </a:t>
            </a:r>
            <a:r>
              <a:rPr lang="en-US" b="true" sz="23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possono promuovere la mascolinità tossica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incoraggiando gli uomini a sopprimere le emozioni, essere aggressivi o evitare qualsiasi forma di vulnerabilità. -- Un esempio è </a:t>
            </a:r>
            <a:r>
              <a:rPr lang="en-US" b="true" sz="2300" i="true">
                <a:solidFill>
                  <a:srgbClr val="FFFFFF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Andrew Tate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, che diffonde messaggi che rafforzano stereotipi dannosi sulla virilità, spesso legati al dominio, al successo materiale.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4219680" y="4500563"/>
            <a:ext cx="13739642" cy="19894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b="true" sz="23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Il “Girl Math Trend”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presenta le donne che giustificano le loro spese con una logica semplificata e umoristica, come l’idea che “se paghi in contanti è come se non stessi spendendo soldi”-- Anche se nato come scherzo, questo trend rafforza stereotipi dannosi, suggerenndo che le donne abbiano un rapporto frivolo e irrazionale con il denaro, mentre gli uomini hanno una gestione finanziaria più seria.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4162241" y="6923405"/>
            <a:ext cx="13540615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b="true" sz="23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"Le energie "maschili" e "femminili"</a:t>
            </a:r>
            <a:r>
              <a:rPr lang="en-US" sz="2300" i="true">
                <a:solidFill>
                  <a:srgbClr val="EAEFE1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– alcuni post potrebbero affermare che gli uomini dovrebbero incarnare "azione, logica e forza" (energia maschile), mentre le donne dovrebbero concentrarsi su "intuizione, accudimento e dolcezza" (energia femminile).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162241" y="8546147"/>
            <a:ext cx="13540615" cy="118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220"/>
              </a:lnSpc>
              <a:spcBef>
                <a:spcPct val="0"/>
              </a:spcBef>
            </a:pPr>
            <a:r>
              <a:rPr lang="en-US" b="true" sz="2300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L’immagine della coppia perfetta</a:t>
            </a:r>
            <a:r>
              <a:rPr lang="en-US" sz="23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- molti influencer mostrano una dinamica di relazione idealizzata e senza difetti, il che può creare pressione nel cercare di conformarsi a questi ideali e ignorare la complessità reale di una relazione.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-5400000">
            <a:off x="0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5400000">
            <a:off x="16252693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2164304" y="1627254"/>
            <a:ext cx="14770421" cy="5851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7699"/>
              </a:lnSpc>
              <a:spcBef>
                <a:spcPct val="0"/>
              </a:spcBef>
            </a:pPr>
            <a:r>
              <a:rPr lang="en-US" b="true" sz="6999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 che modo post e messaggi che vediamo ogni giorni ci influenzano? E come </a:t>
            </a:r>
            <a:r>
              <a:rPr lang="en-US" b="true" sz="6999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cambiano la percezione che abbiamo di noi stessi e delle persone che ci circondano?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-608921">
            <a:off x="8876979" y="6693199"/>
            <a:ext cx="3482301" cy="3094895"/>
          </a:xfrm>
          <a:custGeom>
            <a:avLst/>
            <a:gdLst/>
            <a:ahLst/>
            <a:cxnLst/>
            <a:rect r="r" b="b" t="t" l="l"/>
            <a:pathLst>
              <a:path h="3094895" w="3482301">
                <a:moveTo>
                  <a:pt x="0" y="0"/>
                </a:moveTo>
                <a:lnTo>
                  <a:pt x="3482301" y="0"/>
                </a:lnTo>
                <a:lnTo>
                  <a:pt x="3482301" y="3094895"/>
                </a:lnTo>
                <a:lnTo>
                  <a:pt x="0" y="309489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6252693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7" y="2035308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0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660925" y="2930801"/>
            <a:ext cx="5171623" cy="35750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350"/>
              </a:lnSpc>
            </a:pPr>
            <a:r>
              <a:rPr lang="en-US" sz="85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cosa</a:t>
            </a:r>
          </a:p>
          <a:p>
            <a:pPr algn="l" marL="0" indent="0" lvl="0">
              <a:lnSpc>
                <a:spcPts val="9350"/>
              </a:lnSpc>
              <a:spcBef>
                <a:spcPct val="0"/>
              </a:spcBef>
            </a:pPr>
            <a:r>
              <a:rPr lang="en-US" b="true" sz="85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bisogna </a:t>
            </a:r>
            <a:r>
              <a:rPr lang="en-US" b="true" sz="8500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cambiare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6746858" y="1555562"/>
            <a:ext cx="11017493" cy="1299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  <a:spcBef>
                <a:spcPct val="0"/>
              </a:spcBef>
            </a:pP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Abbiamo bisogno di più</a:t>
            </a:r>
            <a:r>
              <a:rPr lang="en-US" b="true" sz="2481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influencer che parlino apertamente</a:t>
            </a: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di molestie, body shaming e abusi online. Possono contribuire a sfidare gli stereotipi dannosi e a promuovere un cambiamento positivo.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746858" y="3338496"/>
            <a:ext cx="10398773" cy="860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  <a:spcBef>
                <a:spcPct val="0"/>
              </a:spcBef>
            </a:pP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Le scuole devono insegnare agli studenti</a:t>
            </a:r>
            <a:r>
              <a:rPr lang="en-US" b="true" sz="2481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 a riconoscere e contrastare</a:t>
            </a: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gli stereotipi di genere e la violenza di genere (GBV).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6746858" y="4632603"/>
            <a:ext cx="11017493" cy="860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  <a:spcBef>
                <a:spcPct val="0"/>
              </a:spcBef>
            </a:pP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Le piattaforme online devon</a:t>
            </a:r>
            <a:r>
              <a:rPr lang="en-US" b="true" sz="2481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o rendere più semplice per noi segnalare</a:t>
            </a: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abusi e bloccare contenuti o account dannosi.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6746858" y="6049007"/>
            <a:ext cx="10739069" cy="8608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74"/>
              </a:lnSpc>
              <a:spcBef>
                <a:spcPct val="0"/>
              </a:spcBef>
            </a:pP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I politici devono </a:t>
            </a:r>
            <a:r>
              <a:rPr lang="en-US" b="true" sz="2481" i="true">
                <a:solidFill>
                  <a:srgbClr val="CDFE64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sviluppare e applicare normative che contrastino la violenza online </a:t>
            </a:r>
            <a:r>
              <a:rPr lang="en-US" sz="2481" i="true">
                <a:solidFill>
                  <a:srgbClr val="EAEFE1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e la discriminazione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746858" y="7404262"/>
            <a:ext cx="10086761" cy="12990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474"/>
              </a:lnSpc>
              <a:spcBef>
                <a:spcPct val="0"/>
              </a:spcBef>
            </a:pP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Abbiamo bisogno di r</a:t>
            </a:r>
            <a:r>
              <a:rPr lang="en-US" b="true" sz="2481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isorse accessibili e di supporto per chi subisce abusi online,</a:t>
            </a:r>
            <a:r>
              <a:rPr lang="en-US" sz="2481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 in particolare violenza di genere, affinché non si senta solo/a.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5400000">
            <a:off x="16252693" y="8251693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7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7" y="2035307"/>
                </a:lnTo>
                <a:lnTo>
                  <a:pt x="2035307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5400000">
            <a:off x="11046" y="0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7"/>
                </a:lnTo>
                <a:lnTo>
                  <a:pt x="2035308" y="2035307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48040" y="2121032"/>
            <a:ext cx="17172014" cy="39046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690"/>
              </a:lnSpc>
            </a:pPr>
            <a:r>
              <a:rPr lang="en-US" sz="7900" b="true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Siamo arrivati alla fine. </a:t>
            </a:r>
          </a:p>
          <a:p>
            <a:pPr algn="ctr" marL="0" indent="0" lvl="0">
              <a:lnSpc>
                <a:spcPts val="10999"/>
              </a:lnSpc>
              <a:spcBef>
                <a:spcPct val="0"/>
              </a:spcBef>
            </a:pPr>
            <a:r>
              <a:rPr lang="en-US" b="true" sz="9999">
                <a:solidFill>
                  <a:srgbClr val="CDFE6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Ti senti più pronto/a ad affrontare questi temi, ora?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5352911" y="7180986"/>
            <a:ext cx="7544114" cy="3781487"/>
          </a:xfrm>
          <a:custGeom>
            <a:avLst/>
            <a:gdLst/>
            <a:ahLst/>
            <a:cxnLst/>
            <a:rect r="r" b="b" t="t" l="l"/>
            <a:pathLst>
              <a:path h="3781487" w="7544114">
                <a:moveTo>
                  <a:pt x="0" y="0"/>
                </a:moveTo>
                <a:lnTo>
                  <a:pt x="7544114" y="0"/>
                </a:lnTo>
                <a:lnTo>
                  <a:pt x="7544114" y="3781488"/>
                </a:lnTo>
                <a:lnTo>
                  <a:pt x="0" y="37814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5256D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16241646" y="110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-10800000">
            <a:off x="11046" y="8240646"/>
            <a:ext cx="2035307" cy="2035307"/>
          </a:xfrm>
          <a:custGeom>
            <a:avLst/>
            <a:gdLst/>
            <a:ahLst/>
            <a:cxnLst/>
            <a:rect r="r" b="b" t="t" l="l"/>
            <a:pathLst>
              <a:path h="2035307" w="2035307">
                <a:moveTo>
                  <a:pt x="2035308" y="0"/>
                </a:moveTo>
                <a:lnTo>
                  <a:pt x="0" y="0"/>
                </a:lnTo>
                <a:lnTo>
                  <a:pt x="0" y="2035308"/>
                </a:lnTo>
                <a:lnTo>
                  <a:pt x="2035308" y="2035308"/>
                </a:lnTo>
                <a:lnTo>
                  <a:pt x="2035308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1028700" y="3665568"/>
            <a:ext cx="16305807" cy="11099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8690"/>
              </a:lnSpc>
              <a:spcBef>
                <a:spcPct val="0"/>
              </a:spcBef>
            </a:pPr>
            <a:r>
              <a:rPr lang="en-US" b="true" sz="790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un gigantesco GRAZIE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3142960" y="5086350"/>
            <a:ext cx="12002080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en-US" sz="3200" i="true">
                <a:solidFill>
                  <a:srgbClr val="FFFFFF"/>
                </a:solidFill>
                <a:latin typeface="Canva Sans Italics"/>
                <a:ea typeface="Canva Sans Italics"/>
                <a:cs typeface="Canva Sans Italics"/>
                <a:sym typeface="Canva Sans Italics"/>
              </a:rPr>
              <a:t>per favore, non dimenticare di compilare il </a:t>
            </a:r>
            <a:r>
              <a:rPr lang="en-US" b="true" sz="3200" i="true">
                <a:solidFill>
                  <a:srgbClr val="B9E55A"/>
                </a:solidFill>
                <a:latin typeface="Canva Sans Bold Italics"/>
                <a:ea typeface="Canva Sans Bold Italics"/>
                <a:cs typeface="Canva Sans Bold Italics"/>
                <a:sym typeface="Canva Sans Bold Italics"/>
              </a:rPr>
              <a:t>modulo di feedback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DAGgTeMsA1E</dc:identifier>
  <dcterms:modified xsi:type="dcterms:W3CDTF">2011-08-01T06:04:30Z</dcterms:modified>
  <cp:revision>1</cp:revision>
  <dc:title>ITALIAN ROME -PPT students workshop (English to be translated &amp; adapted)</dc:title>
</cp:coreProperties>
</file>